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0"/>
  </p:notesMasterIdLst>
  <p:sldIdLst>
    <p:sldId id="256" r:id="rId2"/>
    <p:sldId id="259" r:id="rId3"/>
    <p:sldId id="284" r:id="rId4"/>
    <p:sldId id="285" r:id="rId5"/>
    <p:sldId id="286" r:id="rId6"/>
    <p:sldId id="261" r:id="rId7"/>
    <p:sldId id="306" r:id="rId8"/>
    <p:sldId id="262" r:id="rId9"/>
    <p:sldId id="288" r:id="rId10"/>
    <p:sldId id="265" r:id="rId11"/>
    <p:sldId id="291" r:id="rId12"/>
    <p:sldId id="307" r:id="rId13"/>
    <p:sldId id="308" r:id="rId14"/>
    <p:sldId id="294" r:id="rId15"/>
    <p:sldId id="309" r:id="rId16"/>
    <p:sldId id="310" r:id="rId17"/>
    <p:sldId id="297" r:id="rId18"/>
    <p:sldId id="298" r:id="rId19"/>
    <p:sldId id="299" r:id="rId20"/>
    <p:sldId id="311" r:id="rId21"/>
    <p:sldId id="312" r:id="rId22"/>
    <p:sldId id="313" r:id="rId23"/>
    <p:sldId id="300" r:id="rId24"/>
    <p:sldId id="301" r:id="rId25"/>
    <p:sldId id="302" r:id="rId26"/>
    <p:sldId id="303" r:id="rId27"/>
    <p:sldId id="304" r:id="rId28"/>
    <p:sldId id="305" r:id="rId29"/>
  </p:sldIdLst>
  <p:sldSz cx="12192000" cy="6858000"/>
  <p:notesSz cx="6858000" cy="9144000"/>
  <p:embeddedFontLst>
    <p:embeddedFont>
      <p:font typeface="Homemade Apple" panose="020B0604020202020204" charset="0"/>
      <p:regular r:id="rId31"/>
    </p:embeddedFont>
    <p:embeddedFont>
      <p:font typeface="Raleway"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940DA7-E45F-46DD-97D8-AB5F2924D28F}">
  <a:tblStyle styleId="{14940DA7-E45F-46DD-97D8-AB5F2924D28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240" autoAdjust="0"/>
  </p:normalViewPr>
  <p:slideViewPr>
    <p:cSldViewPr snapToGrid="0">
      <p:cViewPr varScale="1">
        <p:scale>
          <a:sx n="48" d="100"/>
          <a:sy n="48" d="100"/>
        </p:scale>
        <p:origin x="67" y="307"/>
      </p:cViewPr>
      <p:guideLst/>
    </p:cSldViewPr>
  </p:slideViewPr>
  <p:notesTextViewPr>
    <p:cViewPr>
      <p:scale>
        <a:sx n="1" d="1"/>
        <a:sy n="1" d="1"/>
      </p:scale>
      <p:origin x="0" y="-386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Hallo, </a:t>
            </a:r>
            <a:r>
              <a:rPr lang="en-US" dirty="0" err="1"/>
              <a:t>mijn</a:t>
            </a:r>
            <a:r>
              <a:rPr lang="en-US" dirty="0"/>
              <a:t> naam is Merik Westerveld </a:t>
            </a:r>
            <a:r>
              <a:rPr lang="en-US" dirty="0" err="1"/>
              <a:t>en</a:t>
            </a:r>
            <a:r>
              <a:rPr lang="en-US" dirty="0"/>
              <a:t> </a:t>
            </a:r>
            <a:r>
              <a:rPr lang="en-US" dirty="0" err="1"/>
              <a:t>ik</a:t>
            </a:r>
            <a:r>
              <a:rPr lang="en-US" dirty="0"/>
              <a:t> neem </a:t>
            </a:r>
            <a:r>
              <a:rPr lang="en-US" dirty="0" err="1"/>
              <a:t>jullie</a:t>
            </a:r>
            <a:r>
              <a:rPr lang="en-US" dirty="0"/>
              <a:t> </a:t>
            </a:r>
            <a:r>
              <a:rPr lang="en-US" dirty="0" err="1"/>
              <a:t>mee</a:t>
            </a:r>
            <a:r>
              <a:rPr lang="en-US" dirty="0"/>
              <a:t> door </a:t>
            </a:r>
            <a:r>
              <a:rPr lang="en-US" dirty="0" err="1"/>
              <a:t>mijn</a:t>
            </a:r>
            <a:r>
              <a:rPr lang="en-US" dirty="0"/>
              <a:t> </a:t>
            </a:r>
            <a:r>
              <a:rPr lang="en-US" dirty="0" err="1"/>
              <a:t>afstuderen</a:t>
            </a:r>
            <a:r>
              <a:rPr lang="en-US" dirty="0"/>
              <a:t> </a:t>
            </a:r>
            <a:r>
              <a:rPr lang="en-US" dirty="0" err="1"/>
              <a:t>bij</a:t>
            </a:r>
            <a:r>
              <a:rPr lang="en-US" dirty="0"/>
              <a:t> Info Support met </a:t>
            </a:r>
            <a:r>
              <a:rPr lang="en-US" dirty="0" err="1"/>
              <a:t>als</a:t>
            </a:r>
            <a:r>
              <a:rPr lang="en-US" dirty="0"/>
              <a:t> </a:t>
            </a:r>
            <a:r>
              <a:rPr lang="en-US" dirty="0" err="1"/>
              <a:t>externe</a:t>
            </a:r>
            <a:r>
              <a:rPr lang="en-US" dirty="0"/>
              <a:t> </a:t>
            </a:r>
            <a:r>
              <a:rPr lang="en-US" dirty="0" err="1"/>
              <a:t>klant</a:t>
            </a:r>
            <a:r>
              <a:rPr lang="en-US" dirty="0"/>
              <a:t>: Paaspop.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Ten </a:t>
            </a:r>
            <a:r>
              <a:rPr lang="en-US" dirty="0" err="1"/>
              <a:t>eerste</a:t>
            </a:r>
            <a:r>
              <a:rPr lang="en-US" dirty="0"/>
              <a:t> </a:t>
            </a:r>
            <a:r>
              <a:rPr lang="en-US" dirty="0" err="1"/>
              <a:t>kort</a:t>
            </a:r>
            <a:r>
              <a:rPr lang="en-US" dirty="0"/>
              <a:t> over </a:t>
            </a:r>
            <a:r>
              <a:rPr lang="en-US" dirty="0" err="1"/>
              <a:t>mijn</a:t>
            </a:r>
            <a:r>
              <a:rPr lang="en-US" dirty="0"/>
              <a:t> </a:t>
            </a:r>
            <a:r>
              <a:rPr lang="en-US" dirty="0" err="1"/>
              <a:t>gebruikte</a:t>
            </a:r>
            <a:r>
              <a:rPr lang="en-US" dirty="0"/>
              <a:t> </a:t>
            </a:r>
            <a:r>
              <a:rPr lang="en-US" dirty="0" err="1"/>
              <a:t>ontwikkelmethode</a:t>
            </a:r>
            <a:r>
              <a:rPr lang="en-US" dirty="0"/>
              <a:t>. </a:t>
            </a:r>
            <a:r>
              <a:rPr lang="en-US" dirty="0" err="1"/>
              <a:t>Tijdens</a:t>
            </a:r>
            <a:r>
              <a:rPr lang="en-US" dirty="0"/>
              <a:t> </a:t>
            </a:r>
            <a:r>
              <a:rPr lang="en-US" dirty="0" err="1"/>
              <a:t>mijn</a:t>
            </a:r>
            <a:r>
              <a:rPr lang="en-US" dirty="0"/>
              <a:t> </a:t>
            </a:r>
            <a:r>
              <a:rPr lang="en-US" dirty="0" err="1"/>
              <a:t>gehele</a:t>
            </a:r>
            <a:r>
              <a:rPr lang="en-US" dirty="0"/>
              <a:t> process </a:t>
            </a:r>
            <a:r>
              <a:rPr lang="en-US" dirty="0" err="1"/>
              <a:t>heb</a:t>
            </a:r>
            <a:r>
              <a:rPr lang="en-US" dirty="0"/>
              <a:t> </a:t>
            </a:r>
            <a:r>
              <a:rPr lang="en-US" dirty="0" err="1"/>
              <a:t>ik</a:t>
            </a:r>
            <a:r>
              <a:rPr lang="en-US" dirty="0"/>
              <a:t> </a:t>
            </a:r>
            <a:r>
              <a:rPr lang="en-US" dirty="0" err="1"/>
              <a:t>gebruik</a:t>
            </a:r>
            <a:r>
              <a:rPr lang="en-US" dirty="0"/>
              <a:t> </a:t>
            </a:r>
            <a:r>
              <a:rPr lang="en-US" dirty="0" err="1"/>
              <a:t>gemaakt</a:t>
            </a:r>
            <a:r>
              <a:rPr lang="en-US" dirty="0"/>
              <a:t> van de agile </a:t>
            </a:r>
            <a:r>
              <a:rPr lang="en-US" dirty="0" err="1"/>
              <a:t>methode</a:t>
            </a:r>
            <a:r>
              <a:rPr lang="en-US" dirty="0"/>
              <a:t> Kanban. </a:t>
            </a:r>
            <a:r>
              <a:rPr lang="en-US" dirty="0" err="1"/>
              <a:t>Ik</a:t>
            </a:r>
            <a:r>
              <a:rPr lang="en-US" dirty="0"/>
              <a:t> </a:t>
            </a:r>
            <a:r>
              <a:rPr lang="en-US" dirty="0" err="1"/>
              <a:t>heb</a:t>
            </a:r>
            <a:r>
              <a:rPr lang="en-US" dirty="0"/>
              <a:t> </a:t>
            </a:r>
            <a:r>
              <a:rPr lang="en-US" dirty="0" err="1"/>
              <a:t>gekozen</a:t>
            </a:r>
            <a:r>
              <a:rPr lang="en-US" dirty="0"/>
              <a:t> </a:t>
            </a:r>
            <a:r>
              <a:rPr lang="en-US" dirty="0" err="1"/>
              <a:t>voor</a:t>
            </a:r>
            <a:r>
              <a:rPr lang="en-US" dirty="0"/>
              <a:t> </a:t>
            </a:r>
            <a:r>
              <a:rPr lang="en-US" dirty="0" err="1"/>
              <a:t>een</a:t>
            </a:r>
            <a:r>
              <a:rPr lang="en-US" dirty="0"/>
              <a:t> agile </a:t>
            </a:r>
            <a:r>
              <a:rPr lang="en-US" dirty="0" err="1"/>
              <a:t>methode</a:t>
            </a:r>
            <a:r>
              <a:rPr lang="en-US" dirty="0"/>
              <a:t> </a:t>
            </a:r>
            <a:r>
              <a:rPr lang="en-US" dirty="0" err="1"/>
              <a:t>omdat</a:t>
            </a:r>
            <a:r>
              <a:rPr lang="en-US" dirty="0"/>
              <a:t> het project erg </a:t>
            </a:r>
            <a:r>
              <a:rPr lang="en-US" dirty="0" err="1"/>
              <a:t>gevoelig</a:t>
            </a:r>
            <a:r>
              <a:rPr lang="en-US" dirty="0"/>
              <a:t> was </a:t>
            </a:r>
            <a:r>
              <a:rPr lang="en-US" dirty="0" err="1"/>
              <a:t>voor</a:t>
            </a:r>
            <a:r>
              <a:rPr lang="en-US" dirty="0"/>
              <a:t> </a:t>
            </a:r>
            <a:r>
              <a:rPr lang="en-US" dirty="0" err="1"/>
              <a:t>veranderingen</a:t>
            </a:r>
            <a:r>
              <a:rPr lang="en-US" dirty="0"/>
              <a:t> </a:t>
            </a:r>
            <a:r>
              <a:rPr lang="en-US" dirty="0" err="1"/>
              <a:t>en</a:t>
            </a:r>
            <a:r>
              <a:rPr lang="en-US" dirty="0"/>
              <a:t> </a:t>
            </a:r>
            <a:r>
              <a:rPr lang="en-US" dirty="0" err="1"/>
              <a:t>deze</a:t>
            </a:r>
            <a:r>
              <a:rPr lang="en-US" dirty="0"/>
              <a:t> </a:t>
            </a:r>
            <a:r>
              <a:rPr lang="en-US" dirty="0" err="1"/>
              <a:t>veranderingen</a:t>
            </a:r>
            <a:r>
              <a:rPr lang="en-US" dirty="0"/>
              <a:t> zo </a:t>
            </a:r>
            <a:r>
              <a:rPr lang="en-US" dirty="0" err="1"/>
              <a:t>snel</a:t>
            </a:r>
            <a:r>
              <a:rPr lang="en-US" dirty="0"/>
              <a:t> </a:t>
            </a:r>
            <a:r>
              <a:rPr lang="en-US" dirty="0" err="1"/>
              <a:t>mogelijk</a:t>
            </a:r>
            <a:r>
              <a:rPr lang="en-US" dirty="0"/>
              <a:t> </a:t>
            </a:r>
            <a:r>
              <a:rPr lang="en-US" dirty="0" err="1"/>
              <a:t>opgepakt</a:t>
            </a:r>
            <a:r>
              <a:rPr lang="en-US" dirty="0"/>
              <a:t> moisten </a:t>
            </a:r>
            <a:r>
              <a:rPr lang="en-US" dirty="0" err="1"/>
              <a:t>konden</a:t>
            </a:r>
            <a:r>
              <a:rPr lang="en-US" dirty="0"/>
              <a:t> </a:t>
            </a:r>
            <a:r>
              <a:rPr lang="en-US" dirty="0" err="1"/>
              <a:t>worden</a:t>
            </a:r>
            <a:r>
              <a:rPr lang="en-US" dirty="0"/>
              <a:t>. Agile </a:t>
            </a:r>
            <a:r>
              <a:rPr lang="en-US" dirty="0" err="1"/>
              <a:t>methodes</a:t>
            </a:r>
            <a:r>
              <a:rPr lang="en-US" dirty="0"/>
              <a:t> </a:t>
            </a:r>
            <a:r>
              <a:rPr lang="en-US" dirty="0" err="1"/>
              <a:t>zijn</a:t>
            </a:r>
            <a:r>
              <a:rPr lang="en-US" dirty="0"/>
              <a:t> </a:t>
            </a:r>
            <a:r>
              <a:rPr lang="en-US" dirty="0" err="1"/>
              <a:t>hier</a:t>
            </a:r>
            <a:r>
              <a:rPr lang="en-US" dirty="0"/>
              <a:t> erg </a:t>
            </a:r>
            <a:r>
              <a:rPr lang="en-US" dirty="0" err="1"/>
              <a:t>handig</a:t>
            </a:r>
            <a:r>
              <a:rPr lang="en-US" dirty="0"/>
              <a:t> </a:t>
            </a:r>
            <a:r>
              <a:rPr lang="en-US" dirty="0" err="1"/>
              <a:t>voor</a:t>
            </a:r>
            <a:r>
              <a:rPr lang="en-US" dirty="0"/>
              <a:t> </a:t>
            </a:r>
            <a:r>
              <a:rPr lang="en-US" dirty="0" err="1"/>
              <a:t>omdat</a:t>
            </a:r>
            <a:r>
              <a:rPr lang="en-US" dirty="0"/>
              <a:t> </a:t>
            </a:r>
            <a:r>
              <a:rPr lang="en-US" dirty="0" err="1"/>
              <a:t>dit</a:t>
            </a:r>
            <a:r>
              <a:rPr lang="en-US" dirty="0"/>
              <a:t> </a:t>
            </a:r>
            <a:r>
              <a:rPr lang="en-US" dirty="0" err="1"/>
              <a:t>ervoor</a:t>
            </a:r>
            <a:r>
              <a:rPr lang="en-US" dirty="0"/>
              <a:t> </a:t>
            </a:r>
            <a:r>
              <a:rPr lang="en-US" dirty="0" err="1"/>
              <a:t>zorgt</a:t>
            </a:r>
            <a:r>
              <a:rPr lang="en-US" dirty="0"/>
              <a:t> </a:t>
            </a:r>
            <a:r>
              <a:rPr lang="en-US" dirty="0" err="1"/>
              <a:t>dat</a:t>
            </a:r>
            <a:r>
              <a:rPr lang="en-US" dirty="0"/>
              <a:t> </a:t>
            </a:r>
            <a:r>
              <a:rPr lang="en-US" dirty="0" err="1"/>
              <a:t>er</a:t>
            </a:r>
            <a:r>
              <a:rPr lang="en-US" dirty="0"/>
              <a:t> </a:t>
            </a:r>
            <a:r>
              <a:rPr lang="en-US" dirty="0" err="1"/>
              <a:t>een</a:t>
            </a:r>
            <a:r>
              <a:rPr lang="en-US" dirty="0"/>
              <a:t> </a:t>
            </a:r>
            <a:r>
              <a:rPr lang="en-US" dirty="0" err="1"/>
              <a:t>constante</a:t>
            </a:r>
            <a:r>
              <a:rPr lang="en-US" dirty="0"/>
              <a:t> </a:t>
            </a:r>
            <a:r>
              <a:rPr lang="en-US" dirty="0" err="1"/>
              <a:t>stroom</a:t>
            </a:r>
            <a:r>
              <a:rPr lang="en-US" dirty="0"/>
              <a:t> van review, </a:t>
            </a:r>
            <a:r>
              <a:rPr lang="en-US" dirty="0" err="1"/>
              <a:t>oplever</a:t>
            </a:r>
            <a:r>
              <a:rPr lang="en-US" dirty="0"/>
              <a:t> </a:t>
            </a:r>
            <a:r>
              <a:rPr lang="en-US" dirty="0" err="1"/>
              <a:t>en</a:t>
            </a:r>
            <a:r>
              <a:rPr lang="en-US" dirty="0"/>
              <a:t> </a:t>
            </a:r>
            <a:r>
              <a:rPr lang="en-US" dirty="0" err="1"/>
              <a:t>verander</a:t>
            </a:r>
            <a:r>
              <a:rPr lang="en-US" dirty="0"/>
              <a:t> </a:t>
            </a:r>
            <a:r>
              <a:rPr lang="en-US" dirty="0" err="1"/>
              <a:t>momenten</a:t>
            </a:r>
            <a:r>
              <a:rPr lang="en-US" dirty="0"/>
              <a:t> is. </a:t>
            </a:r>
            <a:r>
              <a:rPr lang="en-US" dirty="0" err="1"/>
              <a:t>Waarom</a:t>
            </a:r>
            <a:r>
              <a:rPr lang="en-US" dirty="0"/>
              <a:t> </a:t>
            </a:r>
            <a:r>
              <a:rPr lang="en-US" dirty="0" err="1"/>
              <a:t>heb</a:t>
            </a:r>
            <a:r>
              <a:rPr lang="en-US" dirty="0"/>
              <a:t> </a:t>
            </a:r>
            <a:r>
              <a:rPr lang="en-US" dirty="0" err="1"/>
              <a:t>ik</a:t>
            </a:r>
            <a:r>
              <a:rPr lang="en-US" dirty="0"/>
              <a:t> dan </a:t>
            </a:r>
            <a:r>
              <a:rPr lang="en-US" dirty="0" err="1"/>
              <a:t>specifiek</a:t>
            </a:r>
            <a:r>
              <a:rPr lang="en-US" dirty="0"/>
              <a:t> </a:t>
            </a:r>
            <a:r>
              <a:rPr lang="en-US" dirty="0" err="1"/>
              <a:t>voor</a:t>
            </a:r>
            <a:r>
              <a:rPr lang="en-US" dirty="0"/>
              <a:t> Kanban </a:t>
            </a:r>
            <a:r>
              <a:rPr lang="en-US" dirty="0" err="1"/>
              <a:t>gekozen</a:t>
            </a:r>
            <a:r>
              <a:rPr lang="en-US" dirty="0"/>
              <a:t> </a:t>
            </a:r>
            <a:r>
              <a:rPr lang="en-US" dirty="0" err="1"/>
              <a:t>en</a:t>
            </a:r>
            <a:r>
              <a:rPr lang="en-US" dirty="0"/>
              <a:t> </a:t>
            </a:r>
            <a:r>
              <a:rPr lang="en-US" dirty="0" err="1"/>
              <a:t>bijvoorbeeld</a:t>
            </a:r>
            <a:r>
              <a:rPr lang="en-US" dirty="0"/>
              <a:t> </a:t>
            </a:r>
            <a:r>
              <a:rPr lang="en-US" dirty="0" err="1"/>
              <a:t>niet</a:t>
            </a:r>
            <a:r>
              <a:rPr lang="en-US" dirty="0"/>
              <a:t> </a:t>
            </a:r>
            <a:r>
              <a:rPr lang="en-US" dirty="0" err="1"/>
              <a:t>voor</a:t>
            </a:r>
            <a:r>
              <a:rPr lang="en-US" dirty="0"/>
              <a:t> Scrum? </a:t>
            </a:r>
            <a:r>
              <a:rPr lang="en-US" dirty="0" err="1"/>
              <a:t>Dit</a:t>
            </a:r>
            <a:r>
              <a:rPr lang="en-US" dirty="0"/>
              <a:t> </a:t>
            </a:r>
            <a:r>
              <a:rPr lang="en-US" dirty="0" err="1"/>
              <a:t>komt</a:t>
            </a:r>
            <a:r>
              <a:rPr lang="en-US" dirty="0"/>
              <a:t> </a:t>
            </a:r>
            <a:r>
              <a:rPr lang="en-US" dirty="0" err="1"/>
              <a:t>omdat</a:t>
            </a:r>
            <a:r>
              <a:rPr lang="en-US" dirty="0"/>
              <a:t> </a:t>
            </a:r>
            <a:r>
              <a:rPr lang="en-US" dirty="0" err="1"/>
              <a:t>ik</a:t>
            </a:r>
            <a:r>
              <a:rPr lang="en-US" dirty="0"/>
              <a:t> in </a:t>
            </a:r>
            <a:r>
              <a:rPr lang="en-US" dirty="0" err="1"/>
              <a:t>een</a:t>
            </a:r>
            <a:r>
              <a:rPr lang="en-US" dirty="0"/>
              <a:t> </a:t>
            </a:r>
            <a:r>
              <a:rPr lang="nl-NL" dirty="0"/>
              <a:t>éénmansteam werkte en alle onnodige elementen van scrum voor een éénmansteam niet in </a:t>
            </a:r>
            <a:r>
              <a:rPr lang="nl-NL" dirty="0" err="1"/>
              <a:t>Kanban</a:t>
            </a:r>
            <a:r>
              <a:rPr lang="nl-NL" dirty="0"/>
              <a:t> zitten zoals vaste meeting tijden en rollen. Daarnaast kan bij Scrum alleen na elke sprint veranderingen doorgevoerd worden en bij </a:t>
            </a:r>
            <a:r>
              <a:rPr lang="nl-NL" dirty="0" err="1"/>
              <a:t>Kanban</a:t>
            </a:r>
            <a:r>
              <a:rPr lang="nl-NL" dirty="0"/>
              <a:t> kan dit constant wat voor dit project met een erg korte doorlooptijd belangrijk was.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 eerste twee weken van mijn project stonden in het teken van de </a:t>
            </a:r>
            <a:r>
              <a:rPr lang="nl-NL" dirty="0" err="1"/>
              <a:t>initilaisatie</a:t>
            </a:r>
            <a:r>
              <a:rPr lang="nl-NL" dirty="0"/>
              <a:t> en het begin van het analyseren. Het initialiseren was het inwerken op een nieuwe plek en mijn ontwikkelomgeving klaar zetten. Het analyseren en maken van het plan van aanpak gebeurde tegelijk. Zo kon een groot deel van het plan van aanpak al gemaakt worden maar waren er ook nog zaken waarvoor interviews afgelegd en vragen gesteld moesten worden. Nadat het plan van aanpak af was stond er vast wat er gedaan moest worden en kon het project beginnen. </a:t>
            </a:r>
            <a:endParaRPr dirty="0"/>
          </a:p>
        </p:txBody>
      </p:sp>
    </p:spTree>
    <p:extLst>
      <p:ext uri="{BB962C8B-B14F-4D97-AF65-F5344CB8AC3E}">
        <p14:creationId xmlns:p14="http://schemas.microsoft.com/office/powerpoint/2010/main" val="158491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Het onderzoek tijdens mijn project kan opgedeeld worden in drie verschillende onderdelen. Ten eerste het functionele gedeelte van mijn onderzoek. Tijdens dit deel heb ik een enquête gemaakt en deze rondgestuurd onder potentiële festivalbezoekers, de bepaalde doelgroep die de directie van Paaspop aangaf. Uit deze enquête moest duidelijk worden wat de ergernissen zijn van festivalbezoekers op het festival, of ze denken dat technologie hierbij kan helpen, of ze een mobiele app zouden downloaden als dat hun een betere ervaring geeft en wat voor functionaliteiten een mobiele festival app zou moeten hebben. Deze enquête was door 120 mensen ingevuld en heeft ook als leidraad gediend door het hele proces. Het technische deel van het onderzoek is gedaan na de live test op Paaspop festival 2019. Hierbij is onderzoek gedaan naar aanradersystemen voor suggesties geven van artiesten, drukte bepaling, schaalbaarheid van een API en hoe er omgegaan moet worden met de privacy wetgeving bij het maken van een app. Dit technische en functionele deel vormde samen het </a:t>
            </a:r>
            <a:r>
              <a:rPr lang="nl-NL" dirty="0" err="1"/>
              <a:t>onderzoeksdocument</a:t>
            </a:r>
            <a:r>
              <a:rPr lang="nl-NL" dirty="0"/>
              <a:t> maar daarnaast heb ik ook veel onderzoek gedaan vóórdat ik bepaalde keuzes kon maken. Zo heb ik onderzoek gedaan naar de keuze voor de beste </a:t>
            </a:r>
            <a:r>
              <a:rPr lang="nl-NL" dirty="0" err="1"/>
              <a:t>back-end</a:t>
            </a:r>
            <a:r>
              <a:rPr lang="nl-NL" dirty="0"/>
              <a:t> taal, front-end </a:t>
            </a:r>
            <a:r>
              <a:rPr lang="nl-NL" dirty="0" err="1"/>
              <a:t>framework</a:t>
            </a:r>
            <a:r>
              <a:rPr lang="nl-NL" dirty="0"/>
              <a:t>, database, CI/CD omgeving en ontwikkelmethode. 	</a:t>
            </a:r>
            <a:endParaRPr dirty="0"/>
          </a:p>
        </p:txBody>
      </p:sp>
    </p:spTree>
    <p:extLst>
      <p:ext uri="{BB962C8B-B14F-4D97-AF65-F5344CB8AC3E}">
        <p14:creationId xmlns:p14="http://schemas.microsoft.com/office/powerpoint/2010/main" val="2230267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Het ontwerpen en analyseren is gedaan met de enquête als leidraad. Dit is op een vrij chronologische volgorde gegaan. De </a:t>
            </a:r>
            <a:r>
              <a:rPr lang="nl-NL" dirty="0" err="1"/>
              <a:t>requirements</a:t>
            </a:r>
            <a:r>
              <a:rPr lang="nl-NL" dirty="0"/>
              <a:t> analyse heb ik gemaakt op basis van de enquête zodat er precies in de app komt was de bezoekers willen. De </a:t>
            </a:r>
            <a:r>
              <a:rPr lang="nl-NL" dirty="0" err="1"/>
              <a:t>mock</a:t>
            </a:r>
            <a:r>
              <a:rPr lang="nl-NL" dirty="0"/>
              <a:t>-up die is gemaakt is aan de hand gegaan van de </a:t>
            </a:r>
            <a:r>
              <a:rPr lang="nl-NL" dirty="0" err="1"/>
              <a:t>requirements</a:t>
            </a:r>
            <a:r>
              <a:rPr lang="nl-NL" dirty="0"/>
              <a:t> analyse zodat alle eisen en functionaliteiten op de schermen past van de mobiele applicatie. Als laatste zijn de technische ontwerpen gemaakt die zijn </a:t>
            </a:r>
            <a:r>
              <a:rPr lang="nl-NL" dirty="0" err="1"/>
              <a:t>gebasseerd</a:t>
            </a:r>
            <a:r>
              <a:rPr lang="nl-NL" dirty="0"/>
              <a:t> op de </a:t>
            </a:r>
            <a:r>
              <a:rPr lang="nl-NL" dirty="0" err="1"/>
              <a:t>mock</a:t>
            </a:r>
            <a:r>
              <a:rPr lang="nl-NL" dirty="0"/>
              <a:t>-up. </a:t>
            </a:r>
            <a:endParaRPr dirty="0"/>
          </a:p>
        </p:txBody>
      </p:sp>
    </p:spTree>
    <p:extLst>
      <p:ext uri="{BB962C8B-B14F-4D97-AF65-F5344CB8AC3E}">
        <p14:creationId xmlns:p14="http://schemas.microsoft.com/office/powerpoint/2010/main" val="375713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 realisatiefase heeft ongeveer 7 á 8 weken geduurd en heeft veel verschillende aspecten gekend. Er is een </a:t>
            </a:r>
            <a:r>
              <a:rPr lang="nl-NL" dirty="0" err="1"/>
              <a:t>back-end</a:t>
            </a:r>
            <a:r>
              <a:rPr lang="nl-NL" dirty="0"/>
              <a:t> API gemaakt met .NET wat in verbinding staat met een </a:t>
            </a:r>
            <a:r>
              <a:rPr lang="nl-NL" dirty="0" err="1"/>
              <a:t>Mongo</a:t>
            </a:r>
            <a:r>
              <a:rPr lang="nl-NL" dirty="0"/>
              <a:t> database. Deze API is in een Docker container gezet op een virtual machine. Aan de andere kant heeft een </a:t>
            </a:r>
            <a:r>
              <a:rPr lang="nl-NL" dirty="0" err="1"/>
              <a:t>React</a:t>
            </a:r>
            <a:r>
              <a:rPr lang="nl-NL" dirty="0"/>
              <a:t> Native front-end, een </a:t>
            </a:r>
            <a:r>
              <a:rPr lang="nl-NL" dirty="0" err="1"/>
              <a:t>framework</a:t>
            </a:r>
            <a:r>
              <a:rPr lang="nl-NL" dirty="0"/>
              <a:t> waarin met het Javascript </a:t>
            </a:r>
            <a:r>
              <a:rPr lang="nl-NL" dirty="0" err="1"/>
              <a:t>framework</a:t>
            </a:r>
            <a:r>
              <a:rPr lang="nl-NL" dirty="0"/>
              <a:t> </a:t>
            </a:r>
            <a:r>
              <a:rPr lang="nl-NL" dirty="0" err="1"/>
              <a:t>React</a:t>
            </a:r>
            <a:r>
              <a:rPr lang="nl-NL" dirty="0"/>
              <a:t> een cross platform mobiele app ontwikkeld kan worden, gebruik gemaakt van de API. De CI/CD omgeving gemaakt met Jenkins en Docker die in de afbeelding ertussen in staat heeft ervoor gezorgd dat veranderingen automatisch doorgevoerd konden worden tijdens het festival zonder dat gebruikers hier problemen door ondervonden. </a:t>
            </a:r>
            <a:endParaRPr dirty="0"/>
          </a:p>
        </p:txBody>
      </p:sp>
    </p:spTree>
    <p:extLst>
      <p:ext uri="{BB962C8B-B14F-4D97-AF65-F5344CB8AC3E}">
        <p14:creationId xmlns:p14="http://schemas.microsoft.com/office/powerpoint/2010/main" val="277942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En toen was het tijd voor het festival, Paaspop 2019. Wat heb ik gedaan met mijn </a:t>
            </a:r>
            <a:r>
              <a:rPr lang="nl-NL" dirty="0" err="1"/>
              <a:t>proof</a:t>
            </a:r>
            <a:r>
              <a:rPr lang="nl-NL" dirty="0"/>
              <a:t> of concept tijdens het festival? Het belangrijkste om te laten weten is dat het </a:t>
            </a:r>
            <a:r>
              <a:rPr lang="nl-NL" dirty="0" err="1"/>
              <a:t>proof</a:t>
            </a:r>
            <a:r>
              <a:rPr lang="nl-NL" dirty="0"/>
              <a:t> of concept ter live test in productie is genomen waardoor de festivalbezoekers de app konden gebruiken. Er is geen promotie gemaakt voor de app, maar desondanks is de app gebruikt door meer dan 700 bezoekers. Maar omdat het ging om een </a:t>
            </a:r>
            <a:r>
              <a:rPr lang="nl-NL" dirty="0" err="1"/>
              <a:t>proof</a:t>
            </a:r>
            <a:r>
              <a:rPr lang="nl-NL" dirty="0"/>
              <a:t> of concept waren er ook nog een aantal dingen die verbeterd moesten worden. Tijdens de live testen zijn er hier en daar wat fouten ontdekt die tijdens het festival opgelost of verbeterd zijn zodat het weer opnieuw getest kon worden. Dankzij de CI/CD omgeving konden de verbeteringen makkelijk als update doorgevoerd worden. Naast deze twee belangrijke ontwikkelingen heb ik ook samen met een hoop andere Info Support stagiaires en werknemers gefeest en tegelijkertijd gebruik gemaakt van mijn eigen app om deze te testen. </a:t>
            </a:r>
            <a:endParaRPr dirty="0"/>
          </a:p>
        </p:txBody>
      </p:sp>
    </p:spTree>
    <p:extLst>
      <p:ext uri="{BB962C8B-B14F-4D97-AF65-F5344CB8AC3E}">
        <p14:creationId xmlns:p14="http://schemas.microsoft.com/office/powerpoint/2010/main" val="1765234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Wat heb ik dan nog ná het festival gedaan? Dit zijn de drie belangrijkste werkzaamheden die ik heb verricht na Paaspop 2019. Adviseren: ik heb een advies opgesteld en hiervoor een adviesrapport geschreven en deze mondeling toegelicht aan de directie van Paaspop door middel van een presentatie. Daarnaast heb ik ook nog nieuwe automatische testen geschreven voor de </a:t>
            </a:r>
            <a:r>
              <a:rPr lang="nl-NL" dirty="0" err="1"/>
              <a:t>back-end</a:t>
            </a:r>
            <a:r>
              <a:rPr lang="nl-NL" dirty="0"/>
              <a:t> met de nieuwe kennis die ik op heb gedaan betreffende test </a:t>
            </a:r>
            <a:r>
              <a:rPr lang="nl-NL" dirty="0" err="1"/>
              <a:t>libraries</a:t>
            </a:r>
            <a:r>
              <a:rPr lang="nl-NL" dirty="0"/>
              <a:t> voor unit testen en integratie testen. Ook heb ik non-functionele eisen gemaakt die nog niet waren geïmplementeerd en erg belangrijk bleken te zijn tijdens het festival, zoals het inzien van het rooster wanneer de gebruiker geen internet heeft. Als laatste heb ik erg veel gedocumenteerd, een testplan, technisch onderzoek, portfolio, reflectieverslag etc. </a:t>
            </a:r>
            <a:endParaRPr dirty="0"/>
          </a:p>
        </p:txBody>
      </p:sp>
    </p:spTree>
    <p:extLst>
      <p:ext uri="{BB962C8B-B14F-4D97-AF65-F5344CB8AC3E}">
        <p14:creationId xmlns:p14="http://schemas.microsoft.com/office/powerpoint/2010/main" val="854077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Ondanks dat ik vindt dat al mijn resultaten tijdens het project benoemd mogen worden, heb ik hier geen tijd voor maar wil ik toch een aantal resultaten uitlichten. </a:t>
            </a:r>
            <a:endParaRPr dirty="0"/>
          </a:p>
        </p:txBody>
      </p:sp>
    </p:spTree>
    <p:extLst>
      <p:ext uri="{BB962C8B-B14F-4D97-AF65-F5344CB8AC3E}">
        <p14:creationId xmlns:p14="http://schemas.microsoft.com/office/powerpoint/2010/main" val="186862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Een aantal delen van mijn enquête onderzoek zijn erg belangrijk geweest voor het ontwikkelen van mijn project. Zo was het belangrijk om te weten of bezoekers überhaupt een mobiele app zouden downloaden voor het festival weekend als deze app ze een betere of makkelijkere ervaring geeft. Maar voor het </a:t>
            </a:r>
            <a:r>
              <a:rPr lang="nl-NL" dirty="0" err="1"/>
              <a:t>proof</a:t>
            </a:r>
            <a:r>
              <a:rPr lang="nl-NL" dirty="0"/>
              <a:t> of concept was misschien nog wel belangrijker om te weten waar bezoekers tegen aan lopen bij het festival en wat voor functionaliteiten ze dan graag zouden willen zien om deze problemen op te lossen. Aan de hand van deze reacties heb in de eisen voor het </a:t>
            </a:r>
            <a:r>
              <a:rPr lang="nl-NL" dirty="0" err="1"/>
              <a:t>proof</a:t>
            </a:r>
            <a:r>
              <a:rPr lang="nl-NL" dirty="0"/>
              <a:t> of concept op kunnen zetten. </a:t>
            </a:r>
            <a:endParaRPr dirty="0"/>
          </a:p>
        </p:txBody>
      </p:sp>
    </p:spTree>
    <p:extLst>
      <p:ext uri="{BB962C8B-B14F-4D97-AF65-F5344CB8AC3E}">
        <p14:creationId xmlns:p14="http://schemas.microsoft.com/office/powerpoint/2010/main" val="2919376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Voordat ik het eindresultaat, de mobiele applicatie, laat zien, wil ik eerst het ontwerp laten zien waarop de mobiele app gebaseerd is. Het ontwerp bestaat in totaal uit zeven schermen en ik heb dit ontwerp voorgelegd aan een aantal potentiële festivalbezoekers, mijn opdrachtgever en de ontwikkelaar van de website binnen Paaspop om een zo goed mogelijke basis te hebben voor mijn app. Tijdens de video demo zal ik meer vertellen over wat je op de schermen ziet en hoe het gebruikt wordt. </a:t>
            </a:r>
            <a:endParaRPr dirty="0"/>
          </a:p>
        </p:txBody>
      </p:sp>
    </p:spTree>
    <p:extLst>
      <p:ext uri="{BB962C8B-B14F-4D97-AF65-F5344CB8AC3E}">
        <p14:creationId xmlns:p14="http://schemas.microsoft.com/office/powerpoint/2010/main" val="25616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Laat</a:t>
            </a:r>
            <a:r>
              <a:rPr lang="en-US" dirty="0"/>
              <a:t> </a:t>
            </a:r>
            <a:r>
              <a:rPr lang="en-US" dirty="0" err="1"/>
              <a:t>ik</a:t>
            </a:r>
            <a:r>
              <a:rPr lang="en-US" dirty="0"/>
              <a:t> </a:t>
            </a:r>
            <a:r>
              <a:rPr lang="en-US" dirty="0" err="1"/>
              <a:t>als</a:t>
            </a:r>
            <a:r>
              <a:rPr lang="en-US" dirty="0"/>
              <a:t> </a:t>
            </a:r>
            <a:r>
              <a:rPr lang="en-US" dirty="0" err="1"/>
              <a:t>eerste</a:t>
            </a:r>
            <a:r>
              <a:rPr lang="en-US" dirty="0"/>
              <a:t> wat </a:t>
            </a:r>
            <a:r>
              <a:rPr lang="en-US" dirty="0" err="1"/>
              <a:t>vertellen</a:t>
            </a:r>
            <a:r>
              <a:rPr lang="en-US" dirty="0"/>
              <a:t> over de </a:t>
            </a:r>
            <a:r>
              <a:rPr lang="en-US" dirty="0" err="1"/>
              <a:t>betrokken</a:t>
            </a:r>
            <a:r>
              <a:rPr lang="en-US" dirty="0"/>
              <a:t> </a:t>
            </a:r>
            <a:r>
              <a:rPr lang="en-US" dirty="0" err="1"/>
              <a:t>bedrijven</a:t>
            </a:r>
            <a:r>
              <a:rPr lang="en-US" dirty="0"/>
              <a:t>, </a:t>
            </a:r>
            <a:r>
              <a:rPr lang="en-US" dirty="0" err="1"/>
              <a:t>mijn</a:t>
            </a:r>
            <a:r>
              <a:rPr lang="en-US" dirty="0"/>
              <a:t> </a:t>
            </a:r>
            <a:r>
              <a:rPr lang="en-US" dirty="0" err="1"/>
              <a:t>afstudeerbedrijf</a:t>
            </a:r>
            <a:r>
              <a:rPr lang="en-US" dirty="0"/>
              <a:t> </a:t>
            </a:r>
            <a:r>
              <a:rPr lang="en-US" dirty="0" err="1"/>
              <a:t>en</a:t>
            </a:r>
            <a:r>
              <a:rPr lang="en-US" dirty="0"/>
              <a:t> de </a:t>
            </a:r>
            <a:r>
              <a:rPr lang="en-US" dirty="0" err="1"/>
              <a:t>externe</a:t>
            </a:r>
            <a:r>
              <a:rPr lang="en-US" dirty="0"/>
              <a:t> </a:t>
            </a:r>
            <a:r>
              <a:rPr lang="en-US" dirty="0" err="1"/>
              <a:t>klant</a:t>
            </a:r>
            <a:r>
              <a:rPr lang="en-US" dirty="0"/>
              <a:t>.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Dit zijn de kern schermen van de applicatie, een scherm waarop gebruikers alle artiesten kunnen vinden, de plekken kunnen inzien en een scherm met je eigen rooster.</a:t>
            </a:r>
            <a:endParaRPr dirty="0"/>
          </a:p>
        </p:txBody>
      </p:sp>
    </p:spTree>
    <p:extLst>
      <p:ext uri="{BB962C8B-B14F-4D97-AF65-F5344CB8AC3E}">
        <p14:creationId xmlns:p14="http://schemas.microsoft.com/office/powerpoint/2010/main" val="181854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De twee detail schermen voor aan de linker kant de artiest en aan de rechterkant het detail scherm voor een bepaalde plek. </a:t>
            </a:r>
            <a:endParaRPr dirty="0"/>
          </a:p>
        </p:txBody>
      </p:sp>
    </p:spTree>
    <p:extLst>
      <p:ext uri="{BB962C8B-B14F-4D97-AF65-F5344CB8AC3E}">
        <p14:creationId xmlns:p14="http://schemas.microsoft.com/office/powerpoint/2010/main" val="2629999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Op deze afbeelding kun je het </a:t>
            </a:r>
            <a:r>
              <a:rPr lang="nl-NL" dirty="0" err="1"/>
              <a:t>uitgewerkten</a:t>
            </a:r>
            <a:r>
              <a:rPr lang="nl-NL" dirty="0"/>
              <a:t> klassendiagram en ERD zien. In het geval van mijn project zijn het klassendiagram en ERD identiek aan elkaar. Dit komt omdat ik gebruik heb gemaakt van </a:t>
            </a:r>
            <a:r>
              <a:rPr lang="nl-NL" dirty="0" err="1"/>
              <a:t>MongoDB</a:t>
            </a:r>
            <a:r>
              <a:rPr lang="nl-NL" dirty="0"/>
              <a:t> en deze database objecten omzet naar JSON en </a:t>
            </a:r>
            <a:r>
              <a:rPr lang="nl-NL" dirty="0" err="1"/>
              <a:t>vice</a:t>
            </a:r>
            <a:r>
              <a:rPr lang="nl-NL" dirty="0"/>
              <a:t> versa waardoor het database diagram gelijk is aan het klassen diagram. Onderin kun je de </a:t>
            </a:r>
            <a:r>
              <a:rPr lang="nl-NL" dirty="0" err="1"/>
              <a:t>core</a:t>
            </a:r>
            <a:r>
              <a:rPr lang="nl-NL" dirty="0"/>
              <a:t> van de applicatie zien, de objecten die gebruikt kunnen worden in andere applicaties zoals bijvoorbeeld een beheersysteem. Een interessant onderdeel van dit klassendiagram is dat veel velden binnen object niet gebruik maken van de interne types maar gebruik maken van eigen gemaakte </a:t>
            </a:r>
            <a:r>
              <a:rPr lang="nl-NL" dirty="0" err="1"/>
              <a:t>value</a:t>
            </a:r>
            <a:r>
              <a:rPr lang="nl-NL" dirty="0"/>
              <a:t> </a:t>
            </a:r>
            <a:r>
              <a:rPr lang="nl-NL" dirty="0" err="1"/>
              <a:t>objects</a:t>
            </a:r>
            <a:r>
              <a:rPr lang="nl-NL" dirty="0"/>
              <a:t>. Ik heb hiervoor gekozen omdat dit de code beter </a:t>
            </a:r>
            <a:r>
              <a:rPr lang="nl-NL" dirty="0" err="1"/>
              <a:t>begrijpbaar</a:t>
            </a:r>
            <a:r>
              <a:rPr lang="nl-NL" dirty="0"/>
              <a:t> en daardoor onderhoudbaar maakt, bijvoorbeeld een percentage is geen integer want een percentage kan alleen tussen de 0 en 100 zijn. Hierdoor kan er gekozen worden voor een eigen implementatie van een type.</a:t>
            </a:r>
            <a:endParaRPr dirty="0"/>
          </a:p>
        </p:txBody>
      </p:sp>
    </p:spTree>
    <p:extLst>
      <p:ext uri="{BB962C8B-B14F-4D97-AF65-F5344CB8AC3E}">
        <p14:creationId xmlns:p14="http://schemas.microsoft.com/office/powerpoint/2010/main" val="23134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Voor de </a:t>
            </a:r>
            <a:r>
              <a:rPr lang="nl-NL" dirty="0" err="1"/>
              <a:t>back-end</a:t>
            </a:r>
            <a:r>
              <a:rPr lang="nl-NL" dirty="0"/>
              <a:t> API heb ik gekozen om het op te zetten met een clean </a:t>
            </a:r>
            <a:r>
              <a:rPr lang="nl-NL" dirty="0" err="1"/>
              <a:t>architecture</a:t>
            </a:r>
            <a:r>
              <a:rPr lang="nl-NL" dirty="0"/>
              <a:t> benadering. Dit wil zeggen dat de applicatie is opgedeeld in vijf verschillende lagen waarbij het diepste niveau geen kennis heeft van wat er boven hem afspeelt. Door deze architectuur kunnen componenten van de applicatie gemakkelijk uitgewisseld, veranderd of verwijderd worden. Daarnaast kunnen alle lagen ook </a:t>
            </a:r>
            <a:r>
              <a:rPr lang="nl-NL" dirty="0" err="1"/>
              <a:t>appart</a:t>
            </a:r>
            <a:r>
              <a:rPr lang="nl-NL" dirty="0"/>
              <a:t> van elkaar getest worden. Ter voorbeeld: mocht er een andere manier van persistentie nodig zijn, dan kan dat aangepast worden in de </a:t>
            </a:r>
            <a:r>
              <a:rPr lang="nl-NL" dirty="0" err="1"/>
              <a:t>persistence</a:t>
            </a:r>
            <a:r>
              <a:rPr lang="nl-NL" dirty="0"/>
              <a:t> laag maar hoeft dat niet aangepast te worden in de </a:t>
            </a:r>
            <a:r>
              <a:rPr lang="nl-NL" dirty="0" err="1"/>
              <a:t>application</a:t>
            </a:r>
            <a:r>
              <a:rPr lang="nl-NL" dirty="0"/>
              <a:t> of domain laag, de </a:t>
            </a:r>
            <a:r>
              <a:rPr lang="nl-NL" dirty="0" err="1"/>
              <a:t>WebAPI</a:t>
            </a:r>
            <a:r>
              <a:rPr lang="nl-NL" dirty="0"/>
              <a:t> wat nu controllers zijn, zouden ook zomaar verwisseld worden voor </a:t>
            </a:r>
            <a:r>
              <a:rPr lang="nl-NL" dirty="0" err="1"/>
              <a:t>razor</a:t>
            </a:r>
            <a:r>
              <a:rPr lang="nl-NL" dirty="0"/>
              <a:t> pages zonder dat daar aanpassingen voor nodig zijn. </a:t>
            </a:r>
            <a:endParaRPr dirty="0"/>
          </a:p>
        </p:txBody>
      </p:sp>
    </p:spTree>
    <p:extLst>
      <p:ext uri="{BB962C8B-B14F-4D97-AF65-F5344CB8AC3E}">
        <p14:creationId xmlns:p14="http://schemas.microsoft.com/office/powerpoint/2010/main" val="2186236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Naast clean </a:t>
            </a:r>
            <a:r>
              <a:rPr lang="nl-NL" dirty="0" err="1"/>
              <a:t>architecture</a:t>
            </a:r>
            <a:r>
              <a:rPr lang="nl-NL" dirty="0"/>
              <a:t> heb ik ook gekozen voor een CQS patroon in combinatie met </a:t>
            </a:r>
            <a:r>
              <a:rPr lang="nl-NL" dirty="0" err="1"/>
              <a:t>Mediatr</a:t>
            </a:r>
            <a:r>
              <a:rPr lang="nl-NL" dirty="0"/>
              <a:t>. In de controller wordt een </a:t>
            </a:r>
            <a:r>
              <a:rPr lang="nl-NL" dirty="0" err="1"/>
              <a:t>command</a:t>
            </a:r>
            <a:r>
              <a:rPr lang="nl-NL" dirty="0"/>
              <a:t> of een query afgevuurd en deze gaat door de </a:t>
            </a:r>
            <a:r>
              <a:rPr lang="nl-NL" dirty="0" err="1"/>
              <a:t>mediatr</a:t>
            </a:r>
            <a:r>
              <a:rPr lang="nl-NL" dirty="0"/>
              <a:t> pipeline. Wanneer de </a:t>
            </a:r>
            <a:r>
              <a:rPr lang="nl-NL" dirty="0" err="1"/>
              <a:t>command</a:t>
            </a:r>
            <a:r>
              <a:rPr lang="nl-NL" dirty="0"/>
              <a:t> of query bij zijn eigen handle methode komt wordt logica uitgevoerd en wordt het resultaat weer terug door de pipeline terug gestuurd naar de controller. Bij het CQS patroon worden </a:t>
            </a:r>
            <a:r>
              <a:rPr lang="nl-NL" dirty="0" err="1"/>
              <a:t>commands</a:t>
            </a:r>
            <a:r>
              <a:rPr lang="nl-NL" dirty="0"/>
              <a:t> en </a:t>
            </a:r>
            <a:r>
              <a:rPr lang="nl-NL" dirty="0" err="1"/>
              <a:t>queries</a:t>
            </a:r>
            <a:r>
              <a:rPr lang="nl-NL" dirty="0"/>
              <a:t> gescheiden van elkaar om zo te garanderen dat enkel de juiste modellen de juiste acties uitvoeren. Daarnaast is het makkelijker schaalbaar door het eventueel toevoegen van een </a:t>
            </a:r>
            <a:r>
              <a:rPr lang="nl-NL" dirty="0" err="1"/>
              <a:t>read</a:t>
            </a:r>
            <a:r>
              <a:rPr lang="nl-NL" dirty="0"/>
              <a:t> en </a:t>
            </a:r>
            <a:r>
              <a:rPr lang="nl-NL" dirty="0" err="1"/>
              <a:t>write</a:t>
            </a:r>
            <a:r>
              <a:rPr lang="nl-NL" dirty="0"/>
              <a:t> database, is het onderhoudbaar door de duidelijke scheiding waar wat op welke manier geïmplementeerd moet worden en is het uitwisselbaar mochten de </a:t>
            </a:r>
            <a:r>
              <a:rPr lang="nl-NL" dirty="0" err="1"/>
              <a:t>queries</a:t>
            </a:r>
            <a:r>
              <a:rPr lang="nl-NL" dirty="0"/>
              <a:t> op een andere manier gepersisteerd moeten worden dan de </a:t>
            </a:r>
            <a:r>
              <a:rPr lang="nl-NL" dirty="0" err="1"/>
              <a:t>commands</a:t>
            </a:r>
            <a:r>
              <a:rPr lang="nl-NL" dirty="0"/>
              <a:t> of </a:t>
            </a:r>
            <a:r>
              <a:rPr lang="nl-NL" dirty="0" err="1"/>
              <a:t>vice</a:t>
            </a:r>
            <a:r>
              <a:rPr lang="nl-NL" dirty="0"/>
              <a:t> versa. </a:t>
            </a:r>
            <a:endParaRPr dirty="0"/>
          </a:p>
        </p:txBody>
      </p:sp>
    </p:spTree>
    <p:extLst>
      <p:ext uri="{BB962C8B-B14F-4D97-AF65-F5344CB8AC3E}">
        <p14:creationId xmlns:p14="http://schemas.microsoft.com/office/powerpoint/2010/main" val="1653220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Om een globaal overzicht te geven over de </a:t>
            </a:r>
            <a:r>
              <a:rPr lang="nl-NL" dirty="0" err="1"/>
              <a:t>back-end</a:t>
            </a:r>
            <a:r>
              <a:rPr lang="nl-NL" dirty="0"/>
              <a:t> heb ik een low level architectuur schets gemaakt. Zoals verteld in het deel over clean </a:t>
            </a:r>
            <a:r>
              <a:rPr lang="nl-NL" dirty="0" err="1"/>
              <a:t>architecture</a:t>
            </a:r>
            <a:r>
              <a:rPr lang="nl-NL" dirty="0"/>
              <a:t> is de architectuur opgedeeld in verschillende componenten die, waar dit mogelijk en wenselijk is, losgekoppeld of veranderd kunnen worden. </a:t>
            </a:r>
            <a:r>
              <a:rPr lang="nl-NL" sz="1100" b="0" i="0" u="none" strike="noStrike" cap="none" dirty="0">
                <a:solidFill>
                  <a:srgbClr val="000000"/>
                </a:solidFill>
                <a:effectLst/>
                <a:latin typeface="Arial"/>
                <a:ea typeface="Arial"/>
                <a:cs typeface="Arial"/>
                <a:sym typeface="Arial"/>
              </a:rPr>
              <a:t>De </a:t>
            </a:r>
            <a:r>
              <a:rPr lang="nl-NL" sz="1100" b="0" i="0" u="none" strike="noStrike" cap="none" dirty="0" err="1">
                <a:solidFill>
                  <a:srgbClr val="000000"/>
                </a:solidFill>
                <a:effectLst/>
                <a:latin typeface="Arial"/>
                <a:ea typeface="Arial"/>
                <a:cs typeface="Arial"/>
                <a:sym typeface="Arial"/>
              </a:rPr>
              <a:t>presentation</a:t>
            </a:r>
            <a:r>
              <a:rPr lang="nl-NL" sz="1100" b="0" i="0" u="none" strike="noStrike" cap="none" dirty="0">
                <a:solidFill>
                  <a:srgbClr val="000000"/>
                </a:solidFill>
                <a:effectLst/>
                <a:latin typeface="Arial"/>
                <a:ea typeface="Arial"/>
                <a:cs typeface="Arial"/>
                <a:sym typeface="Arial"/>
              </a:rPr>
              <a:t> laag is momenteel een API waar gebruikgemaakt wordt van controllers welke door middel van het mediator patroon </a:t>
            </a:r>
            <a:r>
              <a:rPr lang="nl-NL" sz="1100" b="0" i="0" u="none" strike="noStrike" cap="none" dirty="0" err="1">
                <a:solidFill>
                  <a:srgbClr val="000000"/>
                </a:solidFill>
                <a:effectLst/>
                <a:latin typeface="Arial"/>
                <a:ea typeface="Arial"/>
                <a:cs typeface="Arial"/>
                <a:sym typeface="Arial"/>
              </a:rPr>
              <a:t>commands</a:t>
            </a:r>
            <a:r>
              <a:rPr lang="nl-NL" sz="1100" b="0" i="0" u="none" strike="noStrike" cap="none" dirty="0">
                <a:solidFill>
                  <a:srgbClr val="000000"/>
                </a:solidFill>
                <a:effectLst/>
                <a:latin typeface="Arial"/>
                <a:ea typeface="Arial"/>
                <a:cs typeface="Arial"/>
                <a:sym typeface="Arial"/>
              </a:rPr>
              <a:t> of </a:t>
            </a:r>
            <a:r>
              <a:rPr lang="nl-NL" sz="1100" b="0" i="0" u="none" strike="noStrike" cap="none" dirty="0" err="1">
                <a:solidFill>
                  <a:srgbClr val="000000"/>
                </a:solidFill>
                <a:effectLst/>
                <a:latin typeface="Arial"/>
                <a:ea typeface="Arial"/>
                <a:cs typeface="Arial"/>
                <a:sym typeface="Arial"/>
              </a:rPr>
              <a:t>queries</a:t>
            </a:r>
            <a:r>
              <a:rPr lang="nl-NL" sz="1100" b="0" i="0" u="none" strike="noStrike" cap="none" dirty="0">
                <a:solidFill>
                  <a:srgbClr val="000000"/>
                </a:solidFill>
                <a:effectLst/>
                <a:latin typeface="Arial"/>
                <a:ea typeface="Arial"/>
                <a:cs typeface="Arial"/>
                <a:sym typeface="Arial"/>
              </a:rPr>
              <a:t> uitvoeren in de </a:t>
            </a:r>
            <a:r>
              <a:rPr lang="nl-NL" sz="1100" b="0" i="0" u="none" strike="noStrike" cap="none" dirty="0" err="1">
                <a:solidFill>
                  <a:srgbClr val="000000"/>
                </a:solidFill>
                <a:effectLst/>
                <a:latin typeface="Arial"/>
                <a:ea typeface="Arial"/>
                <a:cs typeface="Arial"/>
                <a:sym typeface="Arial"/>
              </a:rPr>
              <a:t>application</a:t>
            </a:r>
            <a:r>
              <a:rPr lang="nl-NL" sz="1100" b="0" i="0" u="none" strike="noStrike" cap="none" dirty="0">
                <a:solidFill>
                  <a:srgbClr val="000000"/>
                </a:solidFill>
                <a:effectLst/>
                <a:latin typeface="Arial"/>
                <a:ea typeface="Arial"/>
                <a:cs typeface="Arial"/>
                <a:sym typeface="Arial"/>
              </a:rPr>
              <a:t> laag. Daarnaast bevat de </a:t>
            </a:r>
            <a:r>
              <a:rPr lang="nl-NL" sz="1100" b="0" i="0" u="none" strike="noStrike" cap="none" dirty="0" err="1">
                <a:solidFill>
                  <a:srgbClr val="000000"/>
                </a:solidFill>
                <a:effectLst/>
                <a:latin typeface="Arial"/>
                <a:ea typeface="Arial"/>
                <a:cs typeface="Arial"/>
                <a:sym typeface="Arial"/>
              </a:rPr>
              <a:t>infrastructure</a:t>
            </a:r>
            <a:r>
              <a:rPr lang="nl-NL" sz="1100" b="0" i="0" u="none" strike="noStrike" cap="none" dirty="0">
                <a:solidFill>
                  <a:srgbClr val="000000"/>
                </a:solidFill>
                <a:effectLst/>
                <a:latin typeface="Arial"/>
                <a:ea typeface="Arial"/>
                <a:cs typeface="Arial"/>
                <a:sym typeface="Arial"/>
              </a:rPr>
              <a:t> laag de persistentie door middel van een database implementatie. De werking van de </a:t>
            </a:r>
            <a:r>
              <a:rPr lang="nl-NL" sz="1100" b="0" i="0" u="none" strike="noStrike" cap="none" dirty="0" err="1">
                <a:solidFill>
                  <a:srgbClr val="000000"/>
                </a:solidFill>
                <a:effectLst/>
                <a:latin typeface="Arial"/>
                <a:ea typeface="Arial"/>
                <a:cs typeface="Arial"/>
                <a:sym typeface="Arial"/>
              </a:rPr>
              <a:t>repositories</a:t>
            </a:r>
            <a:r>
              <a:rPr lang="nl-NL" sz="1100" b="0" i="0" u="none" strike="noStrike" cap="none" dirty="0">
                <a:solidFill>
                  <a:srgbClr val="000000"/>
                </a:solidFill>
                <a:effectLst/>
                <a:latin typeface="Arial"/>
                <a:ea typeface="Arial"/>
                <a:cs typeface="Arial"/>
                <a:sym typeface="Arial"/>
              </a:rPr>
              <a:t> staat beschreven in de </a:t>
            </a:r>
            <a:r>
              <a:rPr lang="nl-NL" sz="1100" b="0" i="0" u="none" strike="noStrike" cap="none" dirty="0" err="1">
                <a:solidFill>
                  <a:srgbClr val="000000"/>
                </a:solidFill>
                <a:effectLst/>
                <a:latin typeface="Arial"/>
                <a:ea typeface="Arial"/>
                <a:cs typeface="Arial"/>
                <a:sym typeface="Arial"/>
              </a:rPr>
              <a:t>application</a:t>
            </a:r>
            <a:r>
              <a:rPr lang="nl-NL" sz="1100" b="0" i="0" u="none" strike="noStrike" cap="none" dirty="0">
                <a:solidFill>
                  <a:srgbClr val="000000"/>
                </a:solidFill>
                <a:effectLst/>
                <a:latin typeface="Arial"/>
                <a:ea typeface="Arial"/>
                <a:cs typeface="Arial"/>
                <a:sym typeface="Arial"/>
              </a:rPr>
              <a:t> laag en de implementatie in de </a:t>
            </a:r>
            <a:r>
              <a:rPr lang="nl-NL" sz="1100" b="0" i="0" u="none" strike="noStrike" cap="none" dirty="0" err="1">
                <a:solidFill>
                  <a:srgbClr val="000000"/>
                </a:solidFill>
                <a:effectLst/>
                <a:latin typeface="Arial"/>
                <a:ea typeface="Arial"/>
                <a:cs typeface="Arial"/>
                <a:sym typeface="Arial"/>
              </a:rPr>
              <a:t>presistence</a:t>
            </a:r>
            <a:r>
              <a:rPr lang="nl-NL" sz="1100" b="0" i="0" u="none" strike="noStrike" cap="none" dirty="0">
                <a:solidFill>
                  <a:srgbClr val="000000"/>
                </a:solidFill>
                <a:effectLst/>
                <a:latin typeface="Arial"/>
                <a:ea typeface="Arial"/>
                <a:cs typeface="Arial"/>
                <a:sym typeface="Arial"/>
              </a:rPr>
              <a:t> laag. Door deze constructie staat de </a:t>
            </a:r>
            <a:r>
              <a:rPr lang="nl-NL" sz="1100" b="0" i="0" u="none" strike="noStrike" cap="none" dirty="0" err="1">
                <a:solidFill>
                  <a:srgbClr val="000000"/>
                </a:solidFill>
                <a:effectLst/>
                <a:latin typeface="Arial"/>
                <a:ea typeface="Arial"/>
                <a:cs typeface="Arial"/>
                <a:sym typeface="Arial"/>
              </a:rPr>
              <a:t>persistence</a:t>
            </a:r>
            <a:r>
              <a:rPr lang="nl-NL" sz="1100" b="0" i="0" u="none" strike="noStrike" cap="none" dirty="0">
                <a:solidFill>
                  <a:srgbClr val="000000"/>
                </a:solidFill>
                <a:effectLst/>
                <a:latin typeface="Arial"/>
                <a:ea typeface="Arial"/>
                <a:cs typeface="Arial"/>
                <a:sym typeface="Arial"/>
              </a:rPr>
              <a:t> laag los van de </a:t>
            </a:r>
            <a:r>
              <a:rPr lang="nl-NL" sz="1100" b="0" i="0" u="none" strike="noStrike" cap="none" dirty="0" err="1">
                <a:solidFill>
                  <a:srgbClr val="000000"/>
                </a:solidFill>
                <a:effectLst/>
                <a:latin typeface="Arial"/>
                <a:ea typeface="Arial"/>
                <a:cs typeface="Arial"/>
                <a:sym typeface="Arial"/>
              </a:rPr>
              <a:t>application</a:t>
            </a:r>
            <a:r>
              <a:rPr lang="nl-NL" sz="1100" b="0" i="0" u="none" strike="noStrike" cap="none" dirty="0">
                <a:solidFill>
                  <a:srgbClr val="000000"/>
                </a:solidFill>
                <a:effectLst/>
                <a:latin typeface="Arial"/>
                <a:ea typeface="Arial"/>
                <a:cs typeface="Arial"/>
                <a:sym typeface="Arial"/>
              </a:rPr>
              <a:t> laag waardoor er elke willekeurige vorm van persistentie toegepast kan worden zo lang de </a:t>
            </a:r>
            <a:r>
              <a:rPr lang="nl-NL" sz="1100" b="0" i="0" u="none" strike="noStrike" cap="none" dirty="0" err="1">
                <a:solidFill>
                  <a:srgbClr val="000000"/>
                </a:solidFill>
                <a:effectLst/>
                <a:latin typeface="Arial"/>
                <a:ea typeface="Arial"/>
                <a:cs typeface="Arial"/>
                <a:sym typeface="Arial"/>
              </a:rPr>
              <a:t>repositorie</a:t>
            </a:r>
            <a:r>
              <a:rPr lang="nl-NL" sz="1100" b="0" i="0" u="none" strike="noStrike" cap="none" dirty="0">
                <a:solidFill>
                  <a:srgbClr val="000000"/>
                </a:solidFill>
                <a:effectLst/>
                <a:latin typeface="Arial"/>
                <a:ea typeface="Arial"/>
                <a:cs typeface="Arial"/>
                <a:sym typeface="Arial"/>
              </a:rPr>
              <a:t> maar wordt gebruikt. De </a:t>
            </a:r>
            <a:r>
              <a:rPr lang="nl-NL" sz="1100" b="0" i="0" u="none" strike="noStrike" cap="none" dirty="0" err="1">
                <a:solidFill>
                  <a:srgbClr val="000000"/>
                </a:solidFill>
                <a:effectLst/>
                <a:latin typeface="Arial"/>
                <a:ea typeface="Arial"/>
                <a:cs typeface="Arial"/>
                <a:sym typeface="Arial"/>
              </a:rPr>
              <a:t>core</a:t>
            </a:r>
            <a:r>
              <a:rPr lang="nl-NL" sz="1100" b="0" i="0" u="none" strike="noStrike" cap="none" dirty="0">
                <a:solidFill>
                  <a:srgbClr val="000000"/>
                </a:solidFill>
                <a:effectLst/>
                <a:latin typeface="Arial"/>
                <a:ea typeface="Arial"/>
                <a:cs typeface="Arial"/>
                <a:sym typeface="Arial"/>
              </a:rPr>
              <a:t> laag is de daadwerkelijke werking van de applicatie bestaande uit het domein, oftewel het klassendiagram, en de acties, oftewel de </a:t>
            </a:r>
            <a:r>
              <a:rPr lang="nl-NL" sz="1100" b="0" i="0" u="none" strike="noStrike" cap="none" dirty="0" err="1">
                <a:solidFill>
                  <a:srgbClr val="000000"/>
                </a:solidFill>
                <a:effectLst/>
                <a:latin typeface="Arial"/>
                <a:ea typeface="Arial"/>
                <a:cs typeface="Arial"/>
                <a:sym typeface="Arial"/>
              </a:rPr>
              <a:t>commands</a:t>
            </a:r>
            <a:r>
              <a:rPr lang="nl-NL" sz="1100" b="0" i="0" u="none" strike="noStrike" cap="none" dirty="0">
                <a:solidFill>
                  <a:srgbClr val="000000"/>
                </a:solidFill>
                <a:effectLst/>
                <a:latin typeface="Arial"/>
                <a:ea typeface="Arial"/>
                <a:cs typeface="Arial"/>
                <a:sym typeface="Arial"/>
              </a:rPr>
              <a:t> en </a:t>
            </a:r>
            <a:r>
              <a:rPr lang="nl-NL" sz="1100" b="0" i="0" u="none" strike="noStrike" cap="none" dirty="0" err="1">
                <a:solidFill>
                  <a:srgbClr val="000000"/>
                </a:solidFill>
                <a:effectLst/>
                <a:latin typeface="Arial"/>
                <a:ea typeface="Arial"/>
                <a:cs typeface="Arial"/>
                <a:sym typeface="Arial"/>
              </a:rPr>
              <a:t>queries</a:t>
            </a:r>
            <a:r>
              <a:rPr lang="nl-NL" sz="1100" b="0" i="0" u="none" strike="noStrike" cap="none" dirty="0">
                <a:solidFill>
                  <a:srgbClr val="000000"/>
                </a:solidFill>
                <a:effectLst/>
                <a:latin typeface="Arial"/>
                <a:ea typeface="Arial"/>
                <a:cs typeface="Arial"/>
                <a:sym typeface="Arial"/>
              </a:rPr>
              <a:t>, die de applicatie uitvoert. </a:t>
            </a:r>
            <a:br>
              <a:rPr lang="nl-NL" sz="1100" b="0" i="0" u="none" strike="noStrike" cap="none" dirty="0">
                <a:solidFill>
                  <a:srgbClr val="000000"/>
                </a:solidFill>
                <a:effectLst/>
                <a:latin typeface="Arial"/>
                <a:ea typeface="Arial"/>
                <a:cs typeface="Arial"/>
                <a:sym typeface="Arial"/>
              </a:rPr>
            </a:br>
            <a:endParaRPr dirty="0"/>
          </a:p>
        </p:txBody>
      </p:sp>
    </p:spTree>
    <p:extLst>
      <p:ext uri="{BB962C8B-B14F-4D97-AF65-F5344CB8AC3E}">
        <p14:creationId xmlns:p14="http://schemas.microsoft.com/office/powerpoint/2010/main" val="465525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Naast het technische deel van de </a:t>
            </a:r>
            <a:r>
              <a:rPr lang="nl-NL" dirty="0" err="1"/>
              <a:t>back-end</a:t>
            </a:r>
            <a:r>
              <a:rPr lang="nl-NL" dirty="0"/>
              <a:t>, is er ook een architectuur ontwikkeld bij de front-end waarbij gebruik gemaakt is van </a:t>
            </a:r>
            <a:r>
              <a:rPr lang="nl-NL" dirty="0" err="1"/>
              <a:t>Redux</a:t>
            </a:r>
            <a:r>
              <a:rPr lang="nl-NL" dirty="0"/>
              <a:t>, een </a:t>
            </a:r>
            <a:r>
              <a:rPr lang="nl-NL" dirty="0" err="1"/>
              <a:t>framework</a:t>
            </a:r>
            <a:r>
              <a:rPr lang="nl-NL" dirty="0"/>
              <a:t> waarbij een </a:t>
            </a:r>
            <a:r>
              <a:rPr lang="nl-NL" dirty="0" err="1"/>
              <a:t>global</a:t>
            </a:r>
            <a:r>
              <a:rPr lang="nl-NL" dirty="0"/>
              <a:t> store bijgehouden en gebruikt kan worden. </a:t>
            </a:r>
            <a:r>
              <a:rPr lang="nl-NL" sz="1100" b="0" i="0" u="none" strike="noStrike" cap="none" dirty="0">
                <a:solidFill>
                  <a:srgbClr val="000000"/>
                </a:solidFill>
                <a:effectLst/>
                <a:latin typeface="Arial"/>
                <a:ea typeface="Arial"/>
                <a:cs typeface="Arial"/>
                <a:sym typeface="Arial"/>
              </a:rPr>
              <a:t>De front-end architectuur bevat net als de </a:t>
            </a:r>
            <a:r>
              <a:rPr lang="nl-NL" sz="1100" b="0" i="0" u="none" strike="noStrike" cap="none" dirty="0" err="1">
                <a:solidFill>
                  <a:srgbClr val="000000"/>
                </a:solidFill>
                <a:effectLst/>
                <a:latin typeface="Arial"/>
                <a:ea typeface="Arial"/>
                <a:cs typeface="Arial"/>
                <a:sym typeface="Arial"/>
              </a:rPr>
              <a:t>back-end</a:t>
            </a:r>
            <a:r>
              <a:rPr lang="nl-NL" sz="1100" b="0" i="0" u="none" strike="noStrike" cap="none" dirty="0">
                <a:solidFill>
                  <a:srgbClr val="000000"/>
                </a:solidFill>
                <a:effectLst/>
                <a:latin typeface="Arial"/>
                <a:ea typeface="Arial"/>
                <a:cs typeface="Arial"/>
                <a:sym typeface="Arial"/>
              </a:rPr>
              <a:t> architectuur verschillende componenten. Er zijn twee verschillende UI-componenten, één </a:t>
            </a:r>
            <a:r>
              <a:rPr lang="nl-NL" sz="1100" b="0" i="0" u="none" strike="noStrike" cap="none" dirty="0" err="1">
                <a:solidFill>
                  <a:srgbClr val="000000"/>
                </a:solidFill>
                <a:effectLst/>
                <a:latin typeface="Arial"/>
                <a:ea typeface="Arial"/>
                <a:cs typeface="Arial"/>
                <a:sym typeface="Arial"/>
              </a:rPr>
              <a:t>utility</a:t>
            </a:r>
            <a:r>
              <a:rPr lang="nl-NL" sz="1100" b="0" i="0" u="none" strike="noStrike" cap="none" dirty="0">
                <a:solidFill>
                  <a:srgbClr val="000000"/>
                </a:solidFill>
                <a:effectLst/>
                <a:latin typeface="Arial"/>
                <a:ea typeface="Arial"/>
                <a:cs typeface="Arial"/>
                <a:sym typeface="Arial"/>
              </a:rPr>
              <a:t> component en één store/logica component. Het </a:t>
            </a:r>
            <a:r>
              <a:rPr lang="nl-NL" sz="1100" b="0" i="0" u="none" strike="noStrike" cap="none" dirty="0" err="1">
                <a:solidFill>
                  <a:srgbClr val="000000"/>
                </a:solidFill>
                <a:effectLst/>
                <a:latin typeface="Arial"/>
                <a:ea typeface="Arial"/>
                <a:cs typeface="Arial"/>
                <a:sym typeface="Arial"/>
              </a:rPr>
              <a:t>utility</a:t>
            </a:r>
            <a:r>
              <a:rPr lang="nl-NL" sz="1100" b="0" i="0" u="none" strike="noStrike" cap="none" dirty="0">
                <a:solidFill>
                  <a:srgbClr val="000000"/>
                </a:solidFill>
                <a:effectLst/>
                <a:latin typeface="Arial"/>
                <a:ea typeface="Arial"/>
                <a:cs typeface="Arial"/>
                <a:sym typeface="Arial"/>
              </a:rPr>
              <a:t> component kan gebruikt worden door de twee verschillende UI-componenten (</a:t>
            </a:r>
            <a:r>
              <a:rPr lang="nl-NL" sz="1100" b="0" i="0" u="none" strike="noStrike" cap="none" dirty="0" err="1">
                <a:solidFill>
                  <a:srgbClr val="000000"/>
                </a:solidFill>
                <a:effectLst/>
                <a:latin typeface="Arial"/>
                <a:ea typeface="Arial"/>
                <a:cs typeface="Arial"/>
                <a:sym typeface="Arial"/>
              </a:rPr>
              <a:t>Components</a:t>
            </a:r>
            <a:r>
              <a:rPr lang="nl-NL" sz="1100" b="0" i="0" u="none" strike="noStrike" cap="none" dirty="0">
                <a:solidFill>
                  <a:srgbClr val="000000"/>
                </a:solidFill>
                <a:effectLst/>
                <a:latin typeface="Arial"/>
                <a:ea typeface="Arial"/>
                <a:cs typeface="Arial"/>
                <a:sym typeface="Arial"/>
              </a:rPr>
              <a:t> en </a:t>
            </a:r>
            <a:r>
              <a:rPr lang="nl-NL" sz="1100" b="0" i="0" u="none" strike="noStrike" cap="none" dirty="0" err="1">
                <a:solidFill>
                  <a:srgbClr val="000000"/>
                </a:solidFill>
                <a:effectLst/>
                <a:latin typeface="Arial"/>
                <a:ea typeface="Arial"/>
                <a:cs typeface="Arial"/>
                <a:sym typeface="Arial"/>
              </a:rPr>
              <a:t>Screens</a:t>
            </a:r>
            <a:r>
              <a:rPr lang="nl-NL" sz="1100" b="0" i="0" u="none" strike="noStrike" cap="none" dirty="0">
                <a:solidFill>
                  <a:srgbClr val="000000"/>
                </a:solidFill>
                <a:effectLst/>
                <a:latin typeface="Arial"/>
                <a:ea typeface="Arial"/>
                <a:cs typeface="Arial"/>
                <a:sym typeface="Arial"/>
              </a:rPr>
              <a:t>), hierin staan een aantal overlappende elementen van de applicatie beschreven zoals constanten en de navigatie. De twee UI-componenten zijn opgedeeld waar het </a:t>
            </a:r>
            <a:r>
              <a:rPr lang="nl-NL" sz="1100" b="0" i="0" u="none" strike="noStrike" cap="none" dirty="0" err="1">
                <a:solidFill>
                  <a:srgbClr val="000000"/>
                </a:solidFill>
                <a:effectLst/>
                <a:latin typeface="Arial"/>
                <a:ea typeface="Arial"/>
                <a:cs typeface="Arial"/>
                <a:sym typeface="Arial"/>
              </a:rPr>
              <a:t>Components</a:t>
            </a:r>
            <a:r>
              <a:rPr lang="nl-NL" sz="1100" b="0" i="0" u="none" strike="noStrike" cap="none" dirty="0">
                <a:solidFill>
                  <a:srgbClr val="000000"/>
                </a:solidFill>
                <a:effectLst/>
                <a:latin typeface="Arial"/>
                <a:ea typeface="Arial"/>
                <a:cs typeface="Arial"/>
                <a:sym typeface="Arial"/>
              </a:rPr>
              <a:t> element verschillende store- en/of </a:t>
            </a:r>
            <a:r>
              <a:rPr lang="nl-NL" sz="1100" b="0" i="0" u="none" strike="noStrike" cap="none" dirty="0" err="1">
                <a:solidFill>
                  <a:srgbClr val="000000"/>
                </a:solidFill>
                <a:effectLst/>
                <a:latin typeface="Arial"/>
                <a:ea typeface="Arial"/>
                <a:cs typeface="Arial"/>
                <a:sym typeface="Arial"/>
              </a:rPr>
              <a:t>stateless</a:t>
            </a:r>
            <a:r>
              <a:rPr lang="nl-NL" sz="1100" b="0" i="0" u="none" strike="noStrike" cap="none" dirty="0">
                <a:solidFill>
                  <a:srgbClr val="000000"/>
                </a:solidFill>
                <a:effectLst/>
                <a:latin typeface="Arial"/>
                <a:ea typeface="Arial"/>
                <a:cs typeface="Arial"/>
                <a:sym typeface="Arial"/>
              </a:rPr>
              <a:t> visuele aspecten bevat zoals een knop of header en het </a:t>
            </a:r>
            <a:r>
              <a:rPr lang="nl-NL" sz="1100" b="0" i="0" u="none" strike="noStrike" cap="none" dirty="0" err="1">
                <a:solidFill>
                  <a:srgbClr val="000000"/>
                </a:solidFill>
                <a:effectLst/>
                <a:latin typeface="Arial"/>
                <a:ea typeface="Arial"/>
                <a:cs typeface="Arial"/>
                <a:sym typeface="Arial"/>
              </a:rPr>
              <a:t>Screens</a:t>
            </a:r>
            <a:r>
              <a:rPr lang="nl-NL" sz="1100" b="0" i="0" u="none" strike="noStrike" cap="none" dirty="0">
                <a:solidFill>
                  <a:srgbClr val="000000"/>
                </a:solidFill>
                <a:effectLst/>
                <a:latin typeface="Arial"/>
                <a:ea typeface="Arial"/>
                <a:cs typeface="Arial"/>
                <a:sym typeface="Arial"/>
              </a:rPr>
              <a:t> component bevat de schermen die de gebruiker daadwerkelijk ziet en verschillende componenten kan bundelen. Het store/logica component is erg belangrijk voor de data uitwisseling tussen de verschillende schermen en de API. Een scherm (screen) kan een actie (call) versturen naar het Actions element welke, waar nodig, een </a:t>
            </a:r>
            <a:r>
              <a:rPr lang="nl-NL" sz="1100" b="0" i="0" u="none" strike="noStrike" cap="none" dirty="0" err="1">
                <a:solidFill>
                  <a:srgbClr val="000000"/>
                </a:solidFill>
                <a:effectLst/>
                <a:latin typeface="Arial"/>
                <a:ea typeface="Arial"/>
                <a:cs typeface="Arial"/>
                <a:sym typeface="Arial"/>
              </a:rPr>
              <a:t>request</a:t>
            </a:r>
            <a:r>
              <a:rPr lang="nl-NL" sz="1100" b="0" i="0" u="none" strike="noStrike" cap="none" dirty="0">
                <a:solidFill>
                  <a:srgbClr val="000000"/>
                </a:solidFill>
                <a:effectLst/>
                <a:latin typeface="Arial"/>
                <a:ea typeface="Arial"/>
                <a:cs typeface="Arial"/>
                <a:sym typeface="Arial"/>
              </a:rPr>
              <a:t> naar de API stuurt. Wanneer de action een resultaat terugkrijgt wordt die doorgestuurd naar de </a:t>
            </a:r>
            <a:r>
              <a:rPr lang="nl-NL" sz="1100" b="0" i="0" u="none" strike="noStrike" cap="none" dirty="0" err="1">
                <a:solidFill>
                  <a:srgbClr val="000000"/>
                </a:solidFill>
                <a:effectLst/>
                <a:latin typeface="Arial"/>
                <a:ea typeface="Arial"/>
                <a:cs typeface="Arial"/>
                <a:sym typeface="Arial"/>
              </a:rPr>
              <a:t>reducer</a:t>
            </a:r>
            <a:r>
              <a:rPr lang="nl-NL" sz="1100" b="0" i="0" u="none" strike="noStrike" cap="none" dirty="0">
                <a:solidFill>
                  <a:srgbClr val="000000"/>
                </a:solidFill>
                <a:effectLst/>
                <a:latin typeface="Arial"/>
                <a:ea typeface="Arial"/>
                <a:cs typeface="Arial"/>
                <a:sym typeface="Arial"/>
              </a:rPr>
              <a:t> welke het bij behorende object update in de globale store. Wanneer een object in de globale store veranderd, kan een scherm die hiernaar luistert een verandering aanbrengen. Op deze manier kan er asynchroon data ingeladen worden. </a:t>
            </a:r>
            <a:endParaRPr dirty="0"/>
          </a:p>
        </p:txBody>
      </p:sp>
    </p:spTree>
    <p:extLst>
      <p:ext uri="{BB962C8B-B14F-4D97-AF65-F5344CB8AC3E}">
        <p14:creationId xmlns:p14="http://schemas.microsoft.com/office/powerpoint/2010/main" val="1612180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Hierbij het uiteindelijke resultaat, een video demo van de door mij gemaakte app die gebruikt is tijdens Paaspop 2019.</a:t>
            </a:r>
            <a:endParaRPr dirty="0"/>
          </a:p>
        </p:txBody>
      </p:sp>
    </p:spTree>
    <p:extLst>
      <p:ext uri="{BB962C8B-B14F-4D97-AF65-F5344CB8AC3E}">
        <p14:creationId xmlns:p14="http://schemas.microsoft.com/office/powerpoint/2010/main" val="624553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Splash screen: het </a:t>
            </a:r>
            <a:r>
              <a:rPr lang="en-US" sz="1100" b="0" i="0" u="none" strike="noStrike" cap="none" dirty="0" err="1">
                <a:solidFill>
                  <a:srgbClr val="000000"/>
                </a:solidFill>
                <a:effectLst/>
                <a:latin typeface="Arial"/>
                <a:ea typeface="Arial"/>
                <a:cs typeface="Arial"/>
                <a:sym typeface="Arial"/>
              </a:rPr>
              <a:t>eerste</a:t>
            </a:r>
            <a:r>
              <a:rPr lang="en-US" sz="1100" b="0" i="0" u="none" strike="noStrike" cap="none" dirty="0">
                <a:solidFill>
                  <a:srgbClr val="000000"/>
                </a:solidFill>
                <a:effectLst/>
                <a:latin typeface="Arial"/>
                <a:ea typeface="Arial"/>
                <a:cs typeface="Arial"/>
                <a:sym typeface="Arial"/>
              </a:rPr>
              <a:t> scherm is het splash screen </a:t>
            </a:r>
            <a:r>
              <a:rPr lang="en-US" sz="1100" b="0" i="0" u="none" strike="noStrike" cap="none" dirty="0" err="1">
                <a:solidFill>
                  <a:srgbClr val="000000"/>
                </a:solidFill>
                <a:effectLst/>
                <a:latin typeface="Arial"/>
                <a:ea typeface="Arial"/>
                <a:cs typeface="Arial"/>
                <a:sym typeface="Arial"/>
              </a:rPr>
              <a:t>waarbij</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wordt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gecontrolleerd</a:t>
            </a:r>
            <a:r>
              <a:rPr lang="en-US" sz="1100" b="0" i="0" u="none" strike="noStrike" cap="none" dirty="0">
                <a:solidFill>
                  <a:srgbClr val="000000"/>
                </a:solidFill>
                <a:effectLst/>
                <a:latin typeface="Arial"/>
                <a:ea typeface="Arial"/>
                <a:cs typeface="Arial"/>
                <a:sym typeface="Arial"/>
              </a:rPr>
              <a:t> </a:t>
            </a:r>
            <a:r>
              <a:rPr lang="nl-NL" sz="1100" b="0" i="0" u="none" strike="noStrike" cap="none" dirty="0">
                <a:solidFill>
                  <a:srgbClr val="000000"/>
                </a:solidFill>
                <a:effectLst/>
                <a:latin typeface="Arial"/>
                <a:ea typeface="Arial"/>
                <a:cs typeface="Arial"/>
                <a:sym typeface="Arial"/>
              </a:rPr>
              <a:t>of er al een account is geregistreerd op de telefoon of niet. Als er nog geen account is geregistreerd gaat de app naar het scherm om een nieuw account aan te maken.</a:t>
            </a:r>
          </a:p>
          <a:p>
            <a:pPr marL="139700" indent="0">
              <a:buNone/>
            </a:pPr>
            <a:endParaRPr lang="nl-NL" sz="1100" b="0" i="0" u="none" strike="noStrike" cap="none" dirty="0">
              <a:solidFill>
                <a:srgbClr val="000000"/>
              </a:solidFill>
              <a:effectLst/>
              <a:latin typeface="Arial"/>
              <a:ea typeface="Arial"/>
              <a:cs typeface="Arial"/>
              <a:sym typeface="Arial"/>
            </a:endParaRPr>
          </a:p>
          <a:p>
            <a:pPr marL="139700" indent="0">
              <a:buNone/>
            </a:pPr>
            <a:r>
              <a:rPr lang="nl-NL" sz="1100" b="0" i="0" u="none" strike="noStrike" cap="none" dirty="0">
                <a:solidFill>
                  <a:srgbClr val="000000"/>
                </a:solidFill>
                <a:effectLst/>
                <a:latin typeface="Arial"/>
                <a:ea typeface="Arial"/>
                <a:cs typeface="Arial"/>
                <a:sym typeface="Arial"/>
              </a:rPr>
              <a:t>Nieuw account: in het account aanmaak scherm kan een gebruiker door middel van zijn of haar geslacht en leeftijd een account aanmaken. Hierbij is het enkel geslacht en leeftijd om zo niet in de problemen te komen met de privacywetgeving want dit wordt niet verstaan onder persoonsgegevens. Vervolgens kan er op ga verder geklikt worden op </a:t>
            </a:r>
            <a:r>
              <a:rPr lang="nl-NL" sz="1100" b="0" i="0" u="none" strike="noStrike" cap="none">
                <a:solidFill>
                  <a:srgbClr val="000000"/>
                </a:solidFill>
                <a:effectLst/>
                <a:latin typeface="Arial"/>
                <a:ea typeface="Arial"/>
                <a:cs typeface="Arial"/>
                <a:sym typeface="Arial"/>
              </a:rPr>
              <a:t>het account aan te maken.</a:t>
            </a:r>
            <a:endParaRPr lang="nl-NL" sz="1100" b="0" i="0" u="none" strike="noStrike" cap="none" dirty="0">
              <a:solidFill>
                <a:srgbClr val="000000"/>
              </a:solidFill>
              <a:effectLst/>
              <a:latin typeface="Arial"/>
              <a:ea typeface="Arial"/>
              <a:cs typeface="Arial"/>
              <a:sym typeface="Arial"/>
            </a:endParaRPr>
          </a:p>
          <a:p>
            <a:pPr marL="139700" indent="0">
              <a:buNone/>
            </a:pPr>
            <a:endParaRPr lang="en-US"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sz="1100" b="0" i="0" u="none" strike="noStrike" cap="none" dirty="0">
                <a:solidFill>
                  <a:srgbClr val="000000"/>
                </a:solidFill>
                <a:effectLst/>
                <a:latin typeface="Arial"/>
                <a:ea typeface="Arial"/>
                <a:cs typeface="Arial"/>
                <a:sym typeface="Arial"/>
              </a:rPr>
              <a:t>Map scherm: na het aanmaken van het account of het opnieuw opstarten van de app, komt de gebruiker op het hoofdscherm van de app waar de tabs beginnen bij het map scherm. Hierop kan de gebruiker de kaart van het festivalterrein en zijn locatie op het festivalterrein zien. Ook kan de gebruiker klikken op de knop Meeting punt om een ontmoetingsplek te genereren die het dichts bij de gebruiker is. Deze ontmoetingsplek kan de gebruiker vervolgens naar zijn of haar vrienden doorsturen die met die link vervolgens de app kunnen openen en op de plattegrond kunnen zien waar de ontmoetingsplek is. Door middel van te klikken op één van de tabs onderaan, kan er naar een ander scherm gegaan worden.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sz="1100" b="0" i="0" u="none" strike="noStrike" cap="none" dirty="0">
                <a:solidFill>
                  <a:srgbClr val="000000"/>
                </a:solidFill>
                <a:effectLst/>
                <a:latin typeface="Arial"/>
                <a:ea typeface="Arial"/>
                <a:cs typeface="Arial"/>
                <a:sym typeface="Arial"/>
              </a:rPr>
              <a:t>Artiesten scherm: Als we het artiesten scherm openen krijgen we als eerste de melding dat wanneer er minimaal 5 artiesten een like worden gegeven de suggesties voor de gebruiker getoond worden. Op het artiesten scherm kan een gebruiker zien op welke stages welke artiesten spelen en kan de gebruiker zoeken naar bepaalde artiesten. Daarnaast kan een gebruiker artiesten een like geven om zo aan te geven dat de gebruiker graag naar deze artiest wil. Tien minuten voor aanvang van de artiest krijgt de gebruiker een push notificatie dat de artiest bijna begint. Nu zien we ook een lijst met de suggesties voor de gebruiker. Ook kan de app detecteren wanneer er overlap plaats vindt tussen artiesten die de gebruiker leuk vindt. De app vraagt dan of hij de keuze voor jou moet maken. Als er op ja wordt geklikt zie je dat de artiest waar de app niet voor gekozen heeft is weggehaald.</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nl-NL"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sz="1100" b="0" i="0" u="none" strike="noStrike" cap="none" dirty="0">
                <a:solidFill>
                  <a:srgbClr val="000000"/>
                </a:solidFill>
                <a:effectLst/>
                <a:latin typeface="Arial"/>
                <a:ea typeface="Arial"/>
                <a:cs typeface="Arial"/>
                <a:sym typeface="Arial"/>
              </a:rPr>
              <a:t>Plekken scherm: vervolgens kan er op het plekken scherm geklikt worden om alle plekken te zien wat is onderverdeeld in eten, bars, meeting punten en toiletten. Deze plekken staan gesorteerd op basis van de afstand ten opzichte van de gebruiker en de drukte op dat moment. De drukte wordt gemeten doordat elke gebruiker om de 5 seconden zijn of haar locatie stuurt naar de API waardoor de drukte per plek wordt herrekend.  Wanneer er op een plek wordt geklikt kan er naar het plek detailscherm gegaan worden.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nl-NL"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sz="1100" b="0" i="0" u="none" strike="noStrike" cap="none" dirty="0">
                <a:solidFill>
                  <a:srgbClr val="000000"/>
                </a:solidFill>
                <a:effectLst/>
                <a:latin typeface="Arial"/>
                <a:ea typeface="Arial"/>
                <a:cs typeface="Arial"/>
                <a:sym typeface="Arial"/>
              </a:rPr>
              <a:t>Plek detail scherm: op het plek detail scherm kan de gebruiker zien waar de plek waar hij of zij in geïnteresseerd is zich op het festivalterrein bevindt.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nl-NL" sz="1100" b="0" i="0" u="none" strike="noStrike" cap="none" dirty="0">
              <a:solidFill>
                <a:srgbClr val="000000"/>
              </a:solidFill>
              <a:effectLst/>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sz="1100" b="0" i="0" u="none" strike="noStrike" cap="none" dirty="0">
                <a:solidFill>
                  <a:srgbClr val="000000"/>
                </a:solidFill>
                <a:effectLst/>
                <a:latin typeface="Arial"/>
                <a:ea typeface="Arial"/>
                <a:cs typeface="Arial"/>
                <a:sym typeface="Arial"/>
              </a:rPr>
              <a:t>Zelf scherm: het laatste scherm is het persoonlijke scherm van de gebruiker. Hierop kan de weersverwachting en de waterdrinkmelding aan en uitgezet worden. Bij de weersverwachting krijgt de gebruiker om ongeveer elke 3 uur een push notificatie met de weersverwachting voor het komende uur en bij de water drink melding krijgt de gebruiker ongeveer elke 3 uur een push notificatie dat de gebruiker niet moet vergeten om water te drinken. Daarnaast kan de gebruiker zijn of haar rooster in zien, een chronologische lijst met de artiesten die </a:t>
            </a:r>
            <a:r>
              <a:rPr lang="nl-NL" sz="1100" b="0" i="0" u="none" strike="noStrike" cap="none" dirty="0" err="1">
                <a:solidFill>
                  <a:srgbClr val="000000"/>
                </a:solidFill>
                <a:effectLst/>
                <a:latin typeface="Arial"/>
                <a:ea typeface="Arial"/>
                <a:cs typeface="Arial"/>
                <a:sym typeface="Arial"/>
              </a:rPr>
              <a:t>geliked</a:t>
            </a:r>
            <a:r>
              <a:rPr lang="nl-NL" sz="1100" b="0" i="0" u="none" strike="noStrike" cap="none" dirty="0">
                <a:solidFill>
                  <a:srgbClr val="000000"/>
                </a:solidFill>
                <a:effectLst/>
                <a:latin typeface="Arial"/>
                <a:ea typeface="Arial"/>
                <a:cs typeface="Arial"/>
                <a:sym typeface="Arial"/>
              </a:rPr>
              <a:t> zijn. En kan het account verwijderd worden.  </a:t>
            </a:r>
            <a:endParaRPr dirty="0"/>
          </a:p>
        </p:txBody>
      </p:sp>
    </p:spTree>
    <p:extLst>
      <p:ext uri="{BB962C8B-B14F-4D97-AF65-F5344CB8AC3E}">
        <p14:creationId xmlns:p14="http://schemas.microsoft.com/office/powerpoint/2010/main" val="194433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Het </a:t>
            </a:r>
            <a:r>
              <a:rPr lang="en-US" dirty="0" err="1"/>
              <a:t>bedrijf</a:t>
            </a:r>
            <a:r>
              <a:rPr lang="en-US" dirty="0"/>
              <a:t> </a:t>
            </a:r>
            <a:r>
              <a:rPr lang="en-US" dirty="0" err="1"/>
              <a:t>waar</a:t>
            </a:r>
            <a:r>
              <a:rPr lang="en-US" dirty="0"/>
              <a:t> </a:t>
            </a:r>
            <a:r>
              <a:rPr lang="en-US" dirty="0" err="1"/>
              <a:t>ik</a:t>
            </a:r>
            <a:r>
              <a:rPr lang="en-US" dirty="0"/>
              <a:t> de </a:t>
            </a:r>
            <a:r>
              <a:rPr lang="en-US" dirty="0" err="1"/>
              <a:t>afgelopen</a:t>
            </a:r>
            <a:r>
              <a:rPr lang="en-US" dirty="0"/>
              <a:t> 5 </a:t>
            </a:r>
            <a:r>
              <a:rPr lang="en-US" dirty="0" err="1"/>
              <a:t>maanden</a:t>
            </a:r>
            <a:r>
              <a:rPr lang="en-US" dirty="0"/>
              <a:t> </a:t>
            </a:r>
            <a:r>
              <a:rPr lang="en-US" dirty="0" err="1"/>
              <a:t>heb</a:t>
            </a:r>
            <a:r>
              <a:rPr lang="en-US" dirty="0"/>
              <a:t> </a:t>
            </a:r>
            <a:r>
              <a:rPr lang="en-US" dirty="0" err="1"/>
              <a:t>afgestuurd</a:t>
            </a:r>
            <a:r>
              <a:rPr lang="en-US" dirty="0"/>
              <a:t> is Info Support. </a:t>
            </a:r>
            <a:r>
              <a:rPr lang="en-US" dirty="0" err="1"/>
              <a:t>Hier</a:t>
            </a:r>
            <a:r>
              <a:rPr lang="en-US" dirty="0"/>
              <a:t> </a:t>
            </a:r>
            <a:r>
              <a:rPr lang="en-US" dirty="0" err="1"/>
              <a:t>zijn</a:t>
            </a:r>
            <a:r>
              <a:rPr lang="en-US" dirty="0"/>
              <a:t> </a:t>
            </a:r>
            <a:r>
              <a:rPr lang="en-US" dirty="0" err="1"/>
              <a:t>mijn</a:t>
            </a:r>
            <a:r>
              <a:rPr lang="en-US" dirty="0"/>
              <a:t> </a:t>
            </a:r>
            <a:r>
              <a:rPr lang="en-US" dirty="0" err="1"/>
              <a:t>inhoudelijke</a:t>
            </a:r>
            <a:r>
              <a:rPr lang="en-US" dirty="0"/>
              <a:t> </a:t>
            </a:r>
            <a:r>
              <a:rPr lang="en-US" dirty="0" err="1"/>
              <a:t>begeleider</a:t>
            </a:r>
            <a:r>
              <a:rPr lang="en-US" dirty="0"/>
              <a:t> Hans Geurtsen </a:t>
            </a:r>
            <a:r>
              <a:rPr lang="en-US" dirty="0" err="1"/>
              <a:t>en</a:t>
            </a:r>
            <a:r>
              <a:rPr lang="en-US" dirty="0"/>
              <a:t> process </a:t>
            </a:r>
            <a:r>
              <a:rPr lang="en-US" dirty="0" err="1"/>
              <a:t>begeleider</a:t>
            </a:r>
            <a:r>
              <a:rPr lang="en-US" dirty="0"/>
              <a:t> Bart Bijl </a:t>
            </a:r>
            <a:r>
              <a:rPr lang="en-US" dirty="0" err="1"/>
              <a:t>ook</a:t>
            </a:r>
            <a:r>
              <a:rPr lang="en-US" dirty="0"/>
              <a:t> </a:t>
            </a:r>
            <a:r>
              <a:rPr lang="en-US" dirty="0" err="1"/>
              <a:t>werkzaam</a:t>
            </a:r>
            <a:r>
              <a:rPr lang="en-US" dirty="0"/>
              <a:t>. Het </a:t>
            </a:r>
            <a:r>
              <a:rPr lang="en-US" dirty="0" err="1"/>
              <a:t>hoofdkantoor</a:t>
            </a:r>
            <a:r>
              <a:rPr lang="en-US" dirty="0"/>
              <a:t> van Info Support is </a:t>
            </a:r>
            <a:r>
              <a:rPr lang="en-US" dirty="0" err="1"/>
              <a:t>gevestigd</a:t>
            </a:r>
            <a:r>
              <a:rPr lang="en-US" dirty="0"/>
              <a:t> in </a:t>
            </a:r>
            <a:r>
              <a:rPr lang="en-US" dirty="0" err="1"/>
              <a:t>Veenendaal</a:t>
            </a:r>
            <a:r>
              <a:rPr lang="en-US" dirty="0"/>
              <a:t> maar </a:t>
            </a:r>
            <a:r>
              <a:rPr lang="en-US" dirty="0" err="1"/>
              <a:t>omdat</a:t>
            </a:r>
            <a:r>
              <a:rPr lang="en-US" dirty="0"/>
              <a:t> het </a:t>
            </a:r>
            <a:r>
              <a:rPr lang="en-US" dirty="0" err="1"/>
              <a:t>een</a:t>
            </a:r>
            <a:r>
              <a:rPr lang="en-US" dirty="0"/>
              <a:t> consultancy </a:t>
            </a:r>
            <a:r>
              <a:rPr lang="en-US" dirty="0" err="1"/>
              <a:t>bedrijf</a:t>
            </a:r>
            <a:r>
              <a:rPr lang="en-US" dirty="0"/>
              <a:t> is, </a:t>
            </a:r>
            <a:r>
              <a:rPr lang="en-US" dirty="0" err="1"/>
              <a:t>werkt</a:t>
            </a:r>
            <a:r>
              <a:rPr lang="en-US" dirty="0"/>
              <a:t> het </a:t>
            </a:r>
            <a:r>
              <a:rPr lang="en-US" dirty="0" err="1"/>
              <a:t>merendeel</a:t>
            </a:r>
            <a:r>
              <a:rPr lang="en-US" dirty="0"/>
              <a:t> van de 400 plus </a:t>
            </a:r>
            <a:r>
              <a:rPr lang="en-US" dirty="0" err="1"/>
              <a:t>werknemers</a:t>
            </a:r>
            <a:r>
              <a:rPr lang="en-US" dirty="0"/>
              <a:t> op </a:t>
            </a:r>
            <a:r>
              <a:rPr lang="en-US" dirty="0" err="1"/>
              <a:t>locatie</a:t>
            </a:r>
            <a:r>
              <a:rPr lang="en-US" dirty="0"/>
              <a:t> </a:t>
            </a:r>
            <a:r>
              <a:rPr lang="en-US" dirty="0" err="1"/>
              <a:t>bij</a:t>
            </a:r>
            <a:r>
              <a:rPr lang="en-US" dirty="0"/>
              <a:t> </a:t>
            </a:r>
            <a:r>
              <a:rPr lang="en-US" dirty="0" err="1"/>
              <a:t>andere</a:t>
            </a:r>
            <a:r>
              <a:rPr lang="en-US" dirty="0"/>
              <a:t> </a:t>
            </a:r>
            <a:r>
              <a:rPr lang="en-US" dirty="0" err="1"/>
              <a:t>bedrijven</a:t>
            </a:r>
            <a:r>
              <a:rPr lang="en-US" dirty="0"/>
              <a:t>. </a:t>
            </a:r>
            <a:r>
              <a:rPr lang="en-US" dirty="0" err="1"/>
              <a:t>Naast</a:t>
            </a:r>
            <a:r>
              <a:rPr lang="en-US" dirty="0"/>
              <a:t> </a:t>
            </a:r>
            <a:r>
              <a:rPr lang="en-US" dirty="0" err="1"/>
              <a:t>deze</a:t>
            </a:r>
            <a:r>
              <a:rPr lang="en-US" dirty="0"/>
              <a:t> </a:t>
            </a:r>
            <a:r>
              <a:rPr lang="en-US" dirty="0" err="1"/>
              <a:t>werknemers</a:t>
            </a:r>
            <a:r>
              <a:rPr lang="en-US" dirty="0"/>
              <a:t> </a:t>
            </a:r>
            <a:r>
              <a:rPr lang="en-US" dirty="0" err="1"/>
              <a:t>heeft</a:t>
            </a:r>
            <a:r>
              <a:rPr lang="en-US" dirty="0"/>
              <a:t> Info Support </a:t>
            </a:r>
            <a:r>
              <a:rPr lang="en-US" dirty="0" err="1"/>
              <a:t>dit</a:t>
            </a:r>
            <a:r>
              <a:rPr lang="en-US" dirty="0"/>
              <a:t> </a:t>
            </a:r>
            <a:r>
              <a:rPr lang="en-US" dirty="0" err="1"/>
              <a:t>jaar</a:t>
            </a:r>
            <a:r>
              <a:rPr lang="en-US" dirty="0"/>
              <a:t> </a:t>
            </a:r>
            <a:r>
              <a:rPr lang="en-US" dirty="0" err="1"/>
              <a:t>ook</a:t>
            </a:r>
            <a:r>
              <a:rPr lang="en-US" dirty="0"/>
              <a:t> </a:t>
            </a:r>
            <a:r>
              <a:rPr lang="en-US" dirty="0" err="1"/>
              <a:t>nog</a:t>
            </a:r>
            <a:r>
              <a:rPr lang="en-US" dirty="0"/>
              <a:t> </a:t>
            </a:r>
            <a:r>
              <a:rPr lang="en-US" dirty="0" err="1"/>
              <a:t>meer</a:t>
            </a:r>
            <a:r>
              <a:rPr lang="en-US" dirty="0"/>
              <a:t> dan 50 </a:t>
            </a:r>
            <a:r>
              <a:rPr lang="en-US" dirty="0" err="1"/>
              <a:t>stagiares</a:t>
            </a:r>
            <a:r>
              <a:rPr lang="en-US" dirty="0"/>
              <a:t>. </a:t>
            </a:r>
            <a:endParaRPr dirty="0"/>
          </a:p>
        </p:txBody>
      </p:sp>
    </p:spTree>
    <p:extLst>
      <p:ext uri="{BB962C8B-B14F-4D97-AF65-F5344CB8AC3E}">
        <p14:creationId xmlns:p14="http://schemas.microsoft.com/office/powerpoint/2010/main" val="419564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Naast</a:t>
            </a:r>
            <a:r>
              <a:rPr lang="en-US" dirty="0"/>
              <a:t> Info Support is Paaspop, het </a:t>
            </a:r>
            <a:r>
              <a:rPr lang="en-US" dirty="0" err="1"/>
              <a:t>bedrijf</a:t>
            </a:r>
            <a:r>
              <a:rPr lang="en-US" dirty="0"/>
              <a:t> achter </a:t>
            </a:r>
            <a:r>
              <a:rPr lang="en-US" dirty="0" err="1"/>
              <a:t>onder</a:t>
            </a:r>
            <a:r>
              <a:rPr lang="en-US" dirty="0"/>
              <a:t> </a:t>
            </a:r>
            <a:r>
              <a:rPr lang="en-US" dirty="0" err="1"/>
              <a:t>anderen</a:t>
            </a:r>
            <a:r>
              <a:rPr lang="en-US" dirty="0"/>
              <a:t> Paaspop Festival </a:t>
            </a:r>
            <a:r>
              <a:rPr lang="en-US" dirty="0" err="1"/>
              <a:t>en</a:t>
            </a:r>
            <a:r>
              <a:rPr lang="en-US" dirty="0"/>
              <a:t> We Are Electric, </a:t>
            </a:r>
            <a:r>
              <a:rPr lang="en-US" dirty="0" err="1"/>
              <a:t>ook</a:t>
            </a:r>
            <a:r>
              <a:rPr lang="en-US" dirty="0"/>
              <a:t> </a:t>
            </a:r>
            <a:r>
              <a:rPr lang="en-US" dirty="0" err="1"/>
              <a:t>een</a:t>
            </a:r>
            <a:r>
              <a:rPr lang="en-US" dirty="0"/>
              <a:t> </a:t>
            </a:r>
            <a:r>
              <a:rPr lang="en-US" dirty="0" err="1"/>
              <a:t>betrokken</a:t>
            </a:r>
            <a:r>
              <a:rPr lang="en-US" dirty="0"/>
              <a:t> </a:t>
            </a:r>
            <a:r>
              <a:rPr lang="en-US" dirty="0" err="1"/>
              <a:t>bedrijf</a:t>
            </a:r>
            <a:r>
              <a:rPr lang="en-US" dirty="0"/>
              <a:t> </a:t>
            </a:r>
            <a:r>
              <a:rPr lang="en-US" dirty="0" err="1"/>
              <a:t>geweest</a:t>
            </a:r>
            <a:r>
              <a:rPr lang="en-US" dirty="0"/>
              <a:t> </a:t>
            </a:r>
            <a:r>
              <a:rPr lang="en-US" dirty="0" err="1"/>
              <a:t>bij</a:t>
            </a:r>
            <a:r>
              <a:rPr lang="en-US" dirty="0"/>
              <a:t> </a:t>
            </a:r>
            <a:r>
              <a:rPr lang="en-US" dirty="0" err="1"/>
              <a:t>mijn</a:t>
            </a:r>
            <a:r>
              <a:rPr lang="en-US" dirty="0"/>
              <a:t> </a:t>
            </a:r>
            <a:r>
              <a:rPr lang="en-US" dirty="0" err="1"/>
              <a:t>afstuderen</a:t>
            </a:r>
            <a:r>
              <a:rPr lang="en-US" dirty="0"/>
              <a:t>. Paaspop </a:t>
            </a:r>
            <a:r>
              <a:rPr lang="en-US" dirty="0" err="1"/>
              <a:t>en</a:t>
            </a:r>
            <a:r>
              <a:rPr lang="en-US" dirty="0"/>
              <a:t> Info Support </a:t>
            </a:r>
            <a:r>
              <a:rPr lang="en-US" dirty="0" err="1"/>
              <a:t>hebben</a:t>
            </a:r>
            <a:r>
              <a:rPr lang="en-US" dirty="0"/>
              <a:t> in de </a:t>
            </a:r>
            <a:r>
              <a:rPr lang="en-US" dirty="0" err="1"/>
              <a:t>afgelopen</a:t>
            </a:r>
            <a:r>
              <a:rPr lang="en-US" dirty="0"/>
              <a:t> </a:t>
            </a:r>
            <a:r>
              <a:rPr lang="en-US" dirty="0" err="1"/>
              <a:t>jaren</a:t>
            </a:r>
            <a:r>
              <a:rPr lang="en-US" dirty="0"/>
              <a:t> </a:t>
            </a:r>
            <a:r>
              <a:rPr lang="en-US" dirty="0" err="1"/>
              <a:t>samengewerkt</a:t>
            </a:r>
            <a:r>
              <a:rPr lang="en-US" dirty="0"/>
              <a:t> door het </a:t>
            </a:r>
            <a:r>
              <a:rPr lang="en-US" dirty="0" err="1"/>
              <a:t>houden</a:t>
            </a:r>
            <a:r>
              <a:rPr lang="en-US" dirty="0"/>
              <a:t> van </a:t>
            </a:r>
            <a:r>
              <a:rPr lang="en-US" dirty="0" err="1"/>
              <a:t>een</a:t>
            </a:r>
            <a:r>
              <a:rPr lang="en-US" dirty="0"/>
              <a:t> hackathon </a:t>
            </a:r>
            <a:r>
              <a:rPr lang="en-US" dirty="0" err="1"/>
              <a:t>tijdens</a:t>
            </a:r>
            <a:r>
              <a:rPr lang="en-US" dirty="0"/>
              <a:t> het Paaspop festival met </a:t>
            </a:r>
            <a:r>
              <a:rPr lang="en-US" dirty="0" err="1"/>
              <a:t>studenten</a:t>
            </a:r>
            <a:r>
              <a:rPr lang="en-US" dirty="0"/>
              <a:t> van diverse informatica </a:t>
            </a:r>
            <a:r>
              <a:rPr lang="en-US" dirty="0" err="1"/>
              <a:t>opleidingen</a:t>
            </a:r>
            <a:r>
              <a:rPr lang="en-US" dirty="0"/>
              <a:t>. </a:t>
            </a:r>
            <a:r>
              <a:rPr lang="en-US" dirty="0" err="1"/>
              <a:t>Dit</a:t>
            </a:r>
            <a:r>
              <a:rPr lang="en-US" dirty="0"/>
              <a:t> </a:t>
            </a:r>
            <a:r>
              <a:rPr lang="en-US" dirty="0" err="1"/>
              <a:t>jaar</a:t>
            </a:r>
            <a:r>
              <a:rPr lang="en-US" dirty="0"/>
              <a:t> </a:t>
            </a:r>
            <a:r>
              <a:rPr lang="en-US" dirty="0" err="1"/>
              <a:t>hebben</a:t>
            </a:r>
            <a:r>
              <a:rPr lang="en-US" dirty="0"/>
              <a:t> ze </a:t>
            </a:r>
            <a:r>
              <a:rPr lang="en-US" dirty="0" err="1"/>
              <a:t>ervoor</a:t>
            </a:r>
            <a:r>
              <a:rPr lang="en-US" dirty="0"/>
              <a:t> </a:t>
            </a:r>
            <a:r>
              <a:rPr lang="en-US" dirty="0" err="1"/>
              <a:t>gekozen</a:t>
            </a:r>
            <a:r>
              <a:rPr lang="en-US" dirty="0"/>
              <a:t> om </a:t>
            </a:r>
            <a:r>
              <a:rPr lang="en-US" dirty="0" err="1"/>
              <a:t>deze</a:t>
            </a:r>
            <a:r>
              <a:rPr lang="en-US" dirty="0"/>
              <a:t> hackathons </a:t>
            </a:r>
            <a:r>
              <a:rPr lang="en-US" dirty="0" err="1"/>
              <a:t>te</a:t>
            </a:r>
            <a:r>
              <a:rPr lang="en-US" dirty="0"/>
              <a:t> </a:t>
            </a:r>
            <a:r>
              <a:rPr lang="en-US" dirty="0" err="1"/>
              <a:t>vervangen</a:t>
            </a:r>
            <a:r>
              <a:rPr lang="en-US" dirty="0"/>
              <a:t> door </a:t>
            </a:r>
            <a:r>
              <a:rPr lang="en-US" dirty="0" err="1"/>
              <a:t>afstudeeropdrachten</a:t>
            </a:r>
            <a:r>
              <a:rPr lang="en-US" dirty="0"/>
              <a:t>. </a:t>
            </a:r>
            <a:r>
              <a:rPr lang="en-US" dirty="0" err="1"/>
              <a:t>Vandaar</a:t>
            </a:r>
            <a:r>
              <a:rPr lang="en-US" dirty="0"/>
              <a:t> </a:t>
            </a:r>
            <a:r>
              <a:rPr lang="en-US" dirty="0" err="1"/>
              <a:t>dat</a:t>
            </a:r>
            <a:r>
              <a:rPr lang="en-US" dirty="0"/>
              <a:t> de 3 man </a:t>
            </a:r>
            <a:r>
              <a:rPr lang="en-US" dirty="0" err="1"/>
              <a:t>sterke</a:t>
            </a:r>
            <a:r>
              <a:rPr lang="en-US" dirty="0"/>
              <a:t> </a:t>
            </a:r>
            <a:r>
              <a:rPr lang="en-US" dirty="0" err="1"/>
              <a:t>directie</a:t>
            </a:r>
            <a:r>
              <a:rPr lang="en-US" dirty="0"/>
              <a:t> van Paaspop </a:t>
            </a:r>
            <a:r>
              <a:rPr lang="en-US" dirty="0" err="1"/>
              <a:t>mijn</a:t>
            </a:r>
            <a:r>
              <a:rPr lang="en-US" dirty="0"/>
              <a:t> </a:t>
            </a:r>
            <a:r>
              <a:rPr lang="en-US" dirty="0" err="1"/>
              <a:t>klant</a:t>
            </a:r>
            <a:r>
              <a:rPr lang="en-US" dirty="0"/>
              <a:t> </a:t>
            </a:r>
            <a:r>
              <a:rPr lang="en-US" dirty="0" err="1"/>
              <a:t>en</a:t>
            </a:r>
            <a:r>
              <a:rPr lang="en-US" dirty="0"/>
              <a:t> </a:t>
            </a:r>
            <a:r>
              <a:rPr lang="en-US" dirty="0" err="1"/>
              <a:t>externe</a:t>
            </a:r>
            <a:r>
              <a:rPr lang="en-US" dirty="0"/>
              <a:t> </a:t>
            </a:r>
            <a:r>
              <a:rPr lang="en-US" dirty="0" err="1"/>
              <a:t>opdrachtgever</a:t>
            </a:r>
            <a:r>
              <a:rPr lang="en-US" dirty="0"/>
              <a:t> was van </a:t>
            </a:r>
            <a:r>
              <a:rPr lang="en-US" dirty="0" err="1"/>
              <a:t>mijn</a:t>
            </a:r>
            <a:r>
              <a:rPr lang="en-US" dirty="0"/>
              <a:t> project. Om </a:t>
            </a:r>
            <a:r>
              <a:rPr lang="en-US" dirty="0" err="1"/>
              <a:t>een</a:t>
            </a:r>
            <a:r>
              <a:rPr lang="en-US" dirty="0"/>
              <a:t> </a:t>
            </a:r>
            <a:r>
              <a:rPr lang="en-US" dirty="0" err="1"/>
              <a:t>inzicht</a:t>
            </a:r>
            <a:r>
              <a:rPr lang="en-US" dirty="0"/>
              <a:t> </a:t>
            </a:r>
            <a:r>
              <a:rPr lang="en-US" dirty="0" err="1"/>
              <a:t>te</a:t>
            </a:r>
            <a:r>
              <a:rPr lang="en-US" dirty="0"/>
              <a:t> </a:t>
            </a:r>
            <a:r>
              <a:rPr lang="en-US" dirty="0" err="1"/>
              <a:t>geven</a:t>
            </a:r>
            <a:r>
              <a:rPr lang="en-US" dirty="0"/>
              <a:t> in hoe </a:t>
            </a:r>
            <a:r>
              <a:rPr lang="en-US" dirty="0" err="1"/>
              <a:t>groot</a:t>
            </a:r>
            <a:r>
              <a:rPr lang="en-US" dirty="0"/>
              <a:t> het Paaspop festival is, </a:t>
            </a:r>
            <a:r>
              <a:rPr lang="en-US" dirty="0" err="1"/>
              <a:t>dit</a:t>
            </a:r>
            <a:r>
              <a:rPr lang="en-US" dirty="0"/>
              <a:t> </a:t>
            </a:r>
            <a:r>
              <a:rPr lang="en-US" dirty="0" err="1"/>
              <a:t>jaar</a:t>
            </a:r>
            <a:r>
              <a:rPr lang="en-US" dirty="0"/>
              <a:t> </a:t>
            </a:r>
            <a:r>
              <a:rPr lang="en-US" dirty="0" err="1"/>
              <a:t>hadden</a:t>
            </a:r>
            <a:r>
              <a:rPr lang="en-US" dirty="0"/>
              <a:t> ze </a:t>
            </a:r>
            <a:r>
              <a:rPr lang="en-US" dirty="0" err="1"/>
              <a:t>ongeveer</a:t>
            </a:r>
            <a:r>
              <a:rPr lang="en-US" dirty="0"/>
              <a:t> 90.000 </a:t>
            </a:r>
            <a:r>
              <a:rPr lang="en-US" dirty="0" err="1"/>
              <a:t>festivalbezoekers</a:t>
            </a:r>
            <a:r>
              <a:rPr lang="en-US" dirty="0"/>
              <a:t>! </a:t>
            </a:r>
            <a:endParaRPr dirty="0"/>
          </a:p>
        </p:txBody>
      </p:sp>
    </p:spTree>
    <p:extLst>
      <p:ext uri="{BB962C8B-B14F-4D97-AF65-F5344CB8AC3E}">
        <p14:creationId xmlns:p14="http://schemas.microsoft.com/office/powerpoint/2010/main" val="1646929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Dus wat is de vraag geweest van de klant? Wat is de probleemstelling en wat zijn de doelen van de klant? </a:t>
            </a:r>
            <a:endParaRPr dirty="0"/>
          </a:p>
        </p:txBody>
      </p:sp>
    </p:spTree>
    <p:extLst>
      <p:ext uri="{BB962C8B-B14F-4D97-AF65-F5344CB8AC3E}">
        <p14:creationId xmlns:p14="http://schemas.microsoft.com/office/powerpoint/2010/main" val="1618502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 </a:t>
            </a:r>
            <a:r>
              <a:rPr lang="en-US" dirty="0" err="1"/>
              <a:t>volgende</a:t>
            </a:r>
            <a:r>
              <a:rPr lang="en-US" dirty="0"/>
              <a:t> </a:t>
            </a:r>
            <a:r>
              <a:rPr lang="en-US" dirty="0" err="1"/>
              <a:t>drie</a:t>
            </a:r>
            <a:r>
              <a:rPr lang="en-US" dirty="0"/>
              <a:t> </a:t>
            </a:r>
            <a:r>
              <a:rPr lang="en-US" dirty="0" err="1"/>
              <a:t>problemen</a:t>
            </a:r>
            <a:r>
              <a:rPr lang="en-US" dirty="0"/>
              <a:t> </a:t>
            </a:r>
            <a:r>
              <a:rPr lang="en-US" dirty="0" err="1"/>
              <a:t>zijn</a:t>
            </a:r>
            <a:r>
              <a:rPr lang="en-US" dirty="0"/>
              <a:t> de </a:t>
            </a:r>
            <a:r>
              <a:rPr lang="en-US" dirty="0" err="1"/>
              <a:t>aanleiding</a:t>
            </a:r>
            <a:r>
              <a:rPr lang="en-US" dirty="0"/>
              <a:t> </a:t>
            </a:r>
            <a:r>
              <a:rPr lang="en-US" dirty="0" err="1"/>
              <a:t>geweest</a:t>
            </a:r>
            <a:r>
              <a:rPr lang="en-US" dirty="0"/>
              <a:t> </a:t>
            </a:r>
            <a:r>
              <a:rPr lang="en-US" dirty="0" err="1"/>
              <a:t>voor</a:t>
            </a:r>
            <a:r>
              <a:rPr lang="en-US" dirty="0"/>
              <a:t> de </a:t>
            </a:r>
            <a:r>
              <a:rPr lang="en-US" dirty="0" err="1"/>
              <a:t>directie</a:t>
            </a:r>
            <a:r>
              <a:rPr lang="en-US" dirty="0"/>
              <a:t> van Paaspop om </a:t>
            </a:r>
            <a:r>
              <a:rPr lang="en-US" dirty="0" err="1"/>
              <a:t>te</a:t>
            </a:r>
            <a:r>
              <a:rPr lang="en-US" dirty="0"/>
              <a:t> </a:t>
            </a:r>
            <a:r>
              <a:rPr lang="en-US" dirty="0" err="1"/>
              <a:t>vragen</a:t>
            </a:r>
            <a:r>
              <a:rPr lang="en-US" dirty="0"/>
              <a:t> </a:t>
            </a:r>
            <a:r>
              <a:rPr lang="en-US" dirty="0" err="1"/>
              <a:t>naar</a:t>
            </a:r>
            <a:r>
              <a:rPr lang="en-US" dirty="0"/>
              <a:t> </a:t>
            </a:r>
            <a:r>
              <a:rPr lang="en-US" dirty="0" err="1"/>
              <a:t>een</a:t>
            </a:r>
            <a:r>
              <a:rPr lang="en-US" dirty="0"/>
              <a:t> project </a:t>
            </a:r>
            <a:r>
              <a:rPr lang="en-US" dirty="0" err="1"/>
              <a:t>waarbij</a:t>
            </a:r>
            <a:r>
              <a:rPr lang="en-US" dirty="0"/>
              <a:t> </a:t>
            </a:r>
            <a:r>
              <a:rPr lang="en-US" dirty="0" err="1"/>
              <a:t>onderzoek</a:t>
            </a:r>
            <a:r>
              <a:rPr lang="en-US" dirty="0"/>
              <a:t> </a:t>
            </a:r>
            <a:r>
              <a:rPr lang="en-US" dirty="0" err="1"/>
              <a:t>wordt</a:t>
            </a:r>
            <a:r>
              <a:rPr lang="en-US" dirty="0"/>
              <a:t> </a:t>
            </a:r>
            <a:r>
              <a:rPr lang="en-US" dirty="0" err="1"/>
              <a:t>gedaan</a:t>
            </a:r>
            <a:r>
              <a:rPr lang="en-US" dirty="0"/>
              <a:t> </a:t>
            </a:r>
            <a:r>
              <a:rPr lang="en-US" dirty="0" err="1"/>
              <a:t>naar</a:t>
            </a:r>
            <a:r>
              <a:rPr lang="en-US" dirty="0"/>
              <a:t> </a:t>
            </a:r>
            <a:r>
              <a:rPr lang="en-US" dirty="0" err="1"/>
              <a:t>een</a:t>
            </a:r>
            <a:r>
              <a:rPr lang="en-US" dirty="0"/>
              <a:t> </a:t>
            </a:r>
            <a:r>
              <a:rPr lang="en-US" dirty="0" err="1"/>
              <a:t>ultieme</a:t>
            </a:r>
            <a:r>
              <a:rPr lang="en-US" dirty="0"/>
              <a:t> festival app. </a:t>
            </a:r>
            <a:r>
              <a:rPr lang="en-US" dirty="0" err="1"/>
              <a:t>Er</a:t>
            </a:r>
            <a:r>
              <a:rPr lang="en-US" dirty="0"/>
              <a:t> is </a:t>
            </a:r>
            <a:r>
              <a:rPr lang="en-US" dirty="0" err="1"/>
              <a:t>een</a:t>
            </a:r>
            <a:r>
              <a:rPr lang="en-US" dirty="0"/>
              <a:t> </a:t>
            </a:r>
            <a:r>
              <a:rPr lang="en-US" dirty="0" err="1"/>
              <a:t>groeiende</a:t>
            </a:r>
            <a:r>
              <a:rPr lang="en-US" dirty="0"/>
              <a:t> </a:t>
            </a:r>
            <a:r>
              <a:rPr lang="en-US" dirty="0" err="1"/>
              <a:t>concurentie</a:t>
            </a:r>
            <a:r>
              <a:rPr lang="en-US" dirty="0"/>
              <a:t> op de </a:t>
            </a:r>
            <a:r>
              <a:rPr lang="en-US" dirty="0" err="1"/>
              <a:t>festivalmarkt</a:t>
            </a:r>
            <a:r>
              <a:rPr lang="en-US" dirty="0"/>
              <a:t>. </a:t>
            </a:r>
            <a:r>
              <a:rPr lang="en-US" dirty="0" err="1"/>
              <a:t>Er</a:t>
            </a:r>
            <a:r>
              <a:rPr lang="en-US" dirty="0"/>
              <a:t> </a:t>
            </a:r>
            <a:r>
              <a:rPr lang="en-US" dirty="0" err="1"/>
              <a:t>komen</a:t>
            </a:r>
            <a:r>
              <a:rPr lang="en-US" dirty="0"/>
              <a:t> in </a:t>
            </a:r>
            <a:r>
              <a:rPr lang="en-US" dirty="0" err="1"/>
              <a:t>binnen</a:t>
            </a:r>
            <a:r>
              <a:rPr lang="en-US" dirty="0"/>
              <a:t>- </a:t>
            </a:r>
            <a:r>
              <a:rPr lang="en-US" dirty="0" err="1"/>
              <a:t>en</a:t>
            </a:r>
            <a:r>
              <a:rPr lang="en-US" dirty="0"/>
              <a:t> </a:t>
            </a:r>
            <a:r>
              <a:rPr lang="en-US" dirty="0" err="1"/>
              <a:t>buitenland</a:t>
            </a:r>
            <a:r>
              <a:rPr lang="en-US" dirty="0"/>
              <a:t> steeds </a:t>
            </a:r>
            <a:r>
              <a:rPr lang="en-US" dirty="0" err="1"/>
              <a:t>meer</a:t>
            </a:r>
            <a:r>
              <a:rPr lang="en-US" dirty="0"/>
              <a:t> festivals </a:t>
            </a:r>
            <a:r>
              <a:rPr lang="en-US" dirty="0" err="1"/>
              <a:t>bij</a:t>
            </a:r>
            <a:r>
              <a:rPr lang="en-US" dirty="0"/>
              <a:t> </a:t>
            </a:r>
            <a:r>
              <a:rPr lang="en-US" dirty="0" err="1"/>
              <a:t>waardoor</a:t>
            </a:r>
            <a:r>
              <a:rPr lang="en-US" dirty="0"/>
              <a:t> </a:t>
            </a:r>
            <a:r>
              <a:rPr lang="en-US" dirty="0" err="1"/>
              <a:t>festivalgangers</a:t>
            </a:r>
            <a:r>
              <a:rPr lang="en-US" dirty="0"/>
              <a:t> steeds </a:t>
            </a:r>
            <a:r>
              <a:rPr lang="en-US" dirty="0" err="1"/>
              <a:t>meer</a:t>
            </a:r>
            <a:r>
              <a:rPr lang="en-US" dirty="0"/>
              <a:t> </a:t>
            </a:r>
            <a:r>
              <a:rPr lang="en-US" dirty="0" err="1"/>
              <a:t>keuze</a:t>
            </a:r>
            <a:r>
              <a:rPr lang="en-US" dirty="0"/>
              <a:t> </a:t>
            </a:r>
            <a:r>
              <a:rPr lang="en-US" dirty="0" err="1"/>
              <a:t>krijgen</a:t>
            </a:r>
            <a:r>
              <a:rPr lang="en-US" dirty="0"/>
              <a:t>. </a:t>
            </a:r>
            <a:r>
              <a:rPr lang="en-US" dirty="0" err="1"/>
              <a:t>Daarnaast</a:t>
            </a:r>
            <a:r>
              <a:rPr lang="en-US" dirty="0"/>
              <a:t> </a:t>
            </a:r>
            <a:r>
              <a:rPr lang="en-US" dirty="0" err="1"/>
              <a:t>hebben</a:t>
            </a:r>
            <a:r>
              <a:rPr lang="en-US" dirty="0"/>
              <a:t> </a:t>
            </a:r>
            <a:r>
              <a:rPr lang="en-US" dirty="0" err="1"/>
              <a:t>bezoekers</a:t>
            </a:r>
            <a:r>
              <a:rPr lang="en-US" dirty="0"/>
              <a:t> </a:t>
            </a:r>
            <a:r>
              <a:rPr lang="en-US" dirty="0" err="1"/>
              <a:t>ergernissen</a:t>
            </a:r>
            <a:r>
              <a:rPr lang="en-US" dirty="0"/>
              <a:t> op festivals, van </a:t>
            </a:r>
            <a:r>
              <a:rPr lang="en-US" dirty="0" err="1"/>
              <a:t>lange</a:t>
            </a:r>
            <a:r>
              <a:rPr lang="en-US" dirty="0"/>
              <a:t> </a:t>
            </a:r>
            <a:r>
              <a:rPr lang="en-US" dirty="0" err="1"/>
              <a:t>rijen</a:t>
            </a:r>
            <a:r>
              <a:rPr lang="en-US" dirty="0"/>
              <a:t> </a:t>
            </a:r>
            <a:r>
              <a:rPr lang="en-US" dirty="0" err="1"/>
              <a:t>bij</a:t>
            </a:r>
            <a:r>
              <a:rPr lang="en-US" dirty="0"/>
              <a:t> de WC tot het </a:t>
            </a:r>
            <a:r>
              <a:rPr lang="en-US" dirty="0" err="1"/>
              <a:t>niet</a:t>
            </a:r>
            <a:r>
              <a:rPr lang="en-US" dirty="0"/>
              <a:t> </a:t>
            </a:r>
            <a:r>
              <a:rPr lang="en-US" dirty="0" err="1"/>
              <a:t>meer</a:t>
            </a:r>
            <a:r>
              <a:rPr lang="en-US" dirty="0"/>
              <a:t> </a:t>
            </a:r>
            <a:r>
              <a:rPr lang="en-US" dirty="0" err="1"/>
              <a:t>terug</a:t>
            </a:r>
            <a:r>
              <a:rPr lang="en-US" dirty="0"/>
              <a:t> </a:t>
            </a:r>
            <a:r>
              <a:rPr lang="en-US" dirty="0" err="1"/>
              <a:t>kunnen</a:t>
            </a:r>
            <a:r>
              <a:rPr lang="en-US" dirty="0"/>
              <a:t> </a:t>
            </a:r>
            <a:r>
              <a:rPr lang="en-US" dirty="0" err="1"/>
              <a:t>vinden</a:t>
            </a:r>
            <a:r>
              <a:rPr lang="en-US" dirty="0"/>
              <a:t> van </a:t>
            </a:r>
            <a:r>
              <a:rPr lang="en-US" dirty="0" err="1"/>
              <a:t>hun</a:t>
            </a:r>
            <a:r>
              <a:rPr lang="en-US" dirty="0"/>
              <a:t> </a:t>
            </a:r>
            <a:r>
              <a:rPr lang="en-US" dirty="0" err="1"/>
              <a:t>vrienden</a:t>
            </a:r>
            <a:r>
              <a:rPr lang="en-US" dirty="0"/>
              <a:t> in de </a:t>
            </a:r>
            <a:r>
              <a:rPr lang="en-US" dirty="0" err="1"/>
              <a:t>drukte</a:t>
            </a:r>
            <a:r>
              <a:rPr lang="en-US" dirty="0"/>
              <a:t>. </a:t>
            </a:r>
            <a:r>
              <a:rPr lang="en-US" dirty="0" err="1"/>
              <a:t>Als</a:t>
            </a:r>
            <a:r>
              <a:rPr lang="en-US" dirty="0"/>
              <a:t> </a:t>
            </a:r>
            <a:r>
              <a:rPr lang="en-US" dirty="0" err="1"/>
              <a:t>laatste</a:t>
            </a:r>
            <a:r>
              <a:rPr lang="en-US" dirty="0"/>
              <a:t> </a:t>
            </a:r>
            <a:r>
              <a:rPr lang="en-US" dirty="0" err="1"/>
              <a:t>weten</a:t>
            </a:r>
            <a:r>
              <a:rPr lang="en-US" dirty="0"/>
              <a:t> ze </a:t>
            </a:r>
            <a:r>
              <a:rPr lang="en-US" dirty="0" err="1"/>
              <a:t>niet</a:t>
            </a:r>
            <a:r>
              <a:rPr lang="en-US" dirty="0"/>
              <a:t> of </a:t>
            </a:r>
            <a:r>
              <a:rPr lang="en-US" dirty="0" err="1"/>
              <a:t>een</a:t>
            </a:r>
            <a:r>
              <a:rPr lang="en-US" dirty="0"/>
              <a:t> </a:t>
            </a:r>
            <a:r>
              <a:rPr lang="en-US" dirty="0" err="1"/>
              <a:t>mobiele</a:t>
            </a:r>
            <a:r>
              <a:rPr lang="en-US" dirty="0"/>
              <a:t> app </a:t>
            </a:r>
            <a:r>
              <a:rPr lang="en-US" dirty="0" err="1"/>
              <a:t>een</a:t>
            </a:r>
            <a:r>
              <a:rPr lang="en-US" dirty="0"/>
              <a:t> </a:t>
            </a:r>
            <a:r>
              <a:rPr lang="en-US" dirty="0" err="1"/>
              <a:t>positief</a:t>
            </a:r>
            <a:r>
              <a:rPr lang="en-US" dirty="0"/>
              <a:t> effect </a:t>
            </a:r>
            <a:r>
              <a:rPr lang="en-US" dirty="0" err="1"/>
              <a:t>zal</a:t>
            </a:r>
            <a:r>
              <a:rPr lang="en-US" dirty="0"/>
              <a:t> </a:t>
            </a:r>
            <a:r>
              <a:rPr lang="en-US" dirty="0" err="1"/>
              <a:t>hebben</a:t>
            </a:r>
            <a:r>
              <a:rPr lang="en-US" dirty="0"/>
              <a:t> op het festival. </a:t>
            </a:r>
            <a:r>
              <a:rPr lang="en-US" dirty="0" err="1"/>
              <a:t>Willen</a:t>
            </a:r>
            <a:r>
              <a:rPr lang="en-US" dirty="0"/>
              <a:t> </a:t>
            </a:r>
            <a:r>
              <a:rPr lang="en-US" dirty="0" err="1"/>
              <a:t>bezoekers</a:t>
            </a:r>
            <a:r>
              <a:rPr lang="en-US" dirty="0"/>
              <a:t> </a:t>
            </a:r>
            <a:r>
              <a:rPr lang="en-US" dirty="0" err="1"/>
              <a:t>een</a:t>
            </a:r>
            <a:r>
              <a:rPr lang="en-US" dirty="0"/>
              <a:t> eigen festival app? Wat </a:t>
            </a:r>
            <a:r>
              <a:rPr lang="en-US" dirty="0" err="1"/>
              <a:t>willen</a:t>
            </a:r>
            <a:r>
              <a:rPr lang="en-US" dirty="0"/>
              <a:t> de </a:t>
            </a:r>
            <a:r>
              <a:rPr lang="en-US" dirty="0" err="1"/>
              <a:t>bezoekers</a:t>
            </a:r>
            <a:r>
              <a:rPr lang="en-US" dirty="0"/>
              <a:t> </a:t>
            </a:r>
            <a:r>
              <a:rPr lang="en-US" dirty="0" err="1"/>
              <a:t>zien</a:t>
            </a:r>
            <a:r>
              <a:rPr lang="en-US" dirty="0"/>
              <a:t> in </a:t>
            </a:r>
            <a:r>
              <a:rPr lang="en-US" dirty="0" err="1"/>
              <a:t>deze</a:t>
            </a:r>
            <a:r>
              <a:rPr lang="en-US" dirty="0"/>
              <a:t> app?</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Bij</a:t>
            </a:r>
            <a:r>
              <a:rPr lang="en-US" dirty="0"/>
              <a:t> elk van de </a:t>
            </a:r>
            <a:r>
              <a:rPr lang="en-US" dirty="0" err="1"/>
              <a:t>drie</a:t>
            </a:r>
            <a:r>
              <a:rPr lang="en-US" dirty="0"/>
              <a:t> </a:t>
            </a:r>
            <a:r>
              <a:rPr lang="en-US" dirty="0" err="1"/>
              <a:t>problemen</a:t>
            </a:r>
            <a:r>
              <a:rPr lang="en-US" dirty="0"/>
              <a:t> </a:t>
            </a:r>
            <a:r>
              <a:rPr lang="en-US" dirty="0" err="1"/>
              <a:t>hoort</a:t>
            </a:r>
            <a:r>
              <a:rPr lang="en-US" dirty="0"/>
              <a:t> </a:t>
            </a:r>
            <a:r>
              <a:rPr lang="en-US" dirty="0" err="1"/>
              <a:t>ook</a:t>
            </a:r>
            <a:r>
              <a:rPr lang="en-US" dirty="0"/>
              <a:t> </a:t>
            </a:r>
            <a:r>
              <a:rPr lang="en-US" dirty="0" err="1"/>
              <a:t>een</a:t>
            </a:r>
            <a:r>
              <a:rPr lang="en-US" dirty="0"/>
              <a:t> </a:t>
            </a:r>
            <a:r>
              <a:rPr lang="en-US" dirty="0" err="1"/>
              <a:t>doel</a:t>
            </a:r>
            <a:r>
              <a:rPr lang="en-US" dirty="0"/>
              <a:t>/</a:t>
            </a:r>
            <a:r>
              <a:rPr lang="en-US" dirty="0" err="1"/>
              <a:t>oplossing</a:t>
            </a:r>
            <a:r>
              <a:rPr lang="en-US" dirty="0"/>
              <a:t> </a:t>
            </a:r>
            <a:r>
              <a:rPr lang="en-US" dirty="0" err="1"/>
              <a:t>dat</a:t>
            </a:r>
            <a:r>
              <a:rPr lang="en-US" dirty="0"/>
              <a:t> ze </a:t>
            </a:r>
            <a:r>
              <a:rPr lang="en-US" dirty="0" err="1"/>
              <a:t>willen</a:t>
            </a:r>
            <a:r>
              <a:rPr lang="en-US" dirty="0"/>
              <a:t> </a:t>
            </a:r>
            <a:r>
              <a:rPr lang="en-US" dirty="0" err="1"/>
              <a:t>bereiken</a:t>
            </a:r>
            <a:r>
              <a:rPr lang="en-US" dirty="0"/>
              <a:t> met </a:t>
            </a:r>
            <a:r>
              <a:rPr lang="en-US" dirty="0" err="1"/>
              <a:t>dit</a:t>
            </a:r>
            <a:r>
              <a:rPr lang="en-US" dirty="0"/>
              <a:t> project. </a:t>
            </a:r>
            <a:r>
              <a:rPr lang="en-US" dirty="0" err="1"/>
              <a:t>Bij</a:t>
            </a:r>
            <a:r>
              <a:rPr lang="en-US" dirty="0"/>
              <a:t> het problem: </a:t>
            </a:r>
            <a:r>
              <a:rPr lang="en-US" dirty="0" err="1"/>
              <a:t>een</a:t>
            </a:r>
            <a:r>
              <a:rPr lang="en-US" dirty="0"/>
              <a:t> </a:t>
            </a:r>
            <a:r>
              <a:rPr lang="en-US" dirty="0" err="1"/>
              <a:t>alsmaar</a:t>
            </a:r>
            <a:r>
              <a:rPr lang="en-US" dirty="0"/>
              <a:t> </a:t>
            </a:r>
            <a:r>
              <a:rPr lang="en-US" dirty="0" err="1"/>
              <a:t>groeiende</a:t>
            </a:r>
            <a:r>
              <a:rPr lang="en-US" dirty="0"/>
              <a:t> </a:t>
            </a:r>
            <a:r>
              <a:rPr lang="en-US" dirty="0" err="1"/>
              <a:t>concurrentie</a:t>
            </a:r>
            <a:r>
              <a:rPr lang="en-US" dirty="0"/>
              <a:t> op de </a:t>
            </a:r>
            <a:r>
              <a:rPr lang="en-US" dirty="0" err="1"/>
              <a:t>festivalmarkt</a:t>
            </a:r>
            <a:r>
              <a:rPr lang="en-US" dirty="0"/>
              <a:t> </a:t>
            </a:r>
            <a:r>
              <a:rPr lang="en-US" dirty="0" err="1"/>
              <a:t>hoort</a:t>
            </a:r>
            <a:r>
              <a:rPr lang="en-US" dirty="0"/>
              <a:t> het </a:t>
            </a:r>
            <a:r>
              <a:rPr lang="en-US" dirty="0" err="1"/>
              <a:t>doel</a:t>
            </a:r>
            <a:r>
              <a:rPr lang="en-US" dirty="0"/>
              <a:t> om zo </a:t>
            </a:r>
            <a:r>
              <a:rPr lang="en-US" dirty="0" err="1"/>
              <a:t>veel</a:t>
            </a:r>
            <a:r>
              <a:rPr lang="en-US" dirty="0"/>
              <a:t> </a:t>
            </a:r>
            <a:r>
              <a:rPr lang="en-US" dirty="0" err="1"/>
              <a:t>mogelijk</a:t>
            </a:r>
            <a:r>
              <a:rPr lang="en-US" dirty="0"/>
              <a:t> </a:t>
            </a:r>
            <a:r>
              <a:rPr lang="en-US" dirty="0" err="1"/>
              <a:t>bezoekers</a:t>
            </a:r>
            <a:r>
              <a:rPr lang="en-US" dirty="0"/>
              <a:t> </a:t>
            </a:r>
            <a:r>
              <a:rPr lang="en-US" dirty="0" err="1"/>
              <a:t>te</a:t>
            </a:r>
            <a:r>
              <a:rPr lang="en-US" dirty="0"/>
              <a:t> </a:t>
            </a:r>
            <a:r>
              <a:rPr lang="en-US" dirty="0" err="1"/>
              <a:t>binden</a:t>
            </a:r>
            <a:r>
              <a:rPr lang="en-US" dirty="0"/>
              <a:t> </a:t>
            </a:r>
            <a:r>
              <a:rPr lang="en-US" dirty="0" err="1"/>
              <a:t>aan</a:t>
            </a:r>
            <a:r>
              <a:rPr lang="en-US" dirty="0"/>
              <a:t> het festival. Het problem </a:t>
            </a:r>
            <a:r>
              <a:rPr lang="en-US" dirty="0" err="1"/>
              <a:t>dat</a:t>
            </a:r>
            <a:r>
              <a:rPr lang="en-US" dirty="0"/>
              <a:t> </a:t>
            </a:r>
            <a:r>
              <a:rPr lang="en-US" dirty="0" err="1"/>
              <a:t>bezoekers</a:t>
            </a:r>
            <a:r>
              <a:rPr lang="en-US" dirty="0"/>
              <a:t> </a:t>
            </a:r>
            <a:r>
              <a:rPr lang="en-US" dirty="0" err="1"/>
              <a:t>ergernissen</a:t>
            </a:r>
            <a:r>
              <a:rPr lang="en-US" dirty="0"/>
              <a:t> </a:t>
            </a:r>
            <a:r>
              <a:rPr lang="en-US" dirty="0" err="1"/>
              <a:t>hebben</a:t>
            </a:r>
            <a:r>
              <a:rPr lang="en-US" dirty="0"/>
              <a:t> op het festival </a:t>
            </a:r>
            <a:r>
              <a:rPr lang="en-US" dirty="0" err="1"/>
              <a:t>hoort</a:t>
            </a:r>
            <a:r>
              <a:rPr lang="en-US" dirty="0"/>
              <a:t> </a:t>
            </a:r>
            <a:r>
              <a:rPr lang="en-US" dirty="0" err="1"/>
              <a:t>dat</a:t>
            </a:r>
            <a:r>
              <a:rPr lang="en-US" dirty="0"/>
              <a:t> de </a:t>
            </a:r>
            <a:r>
              <a:rPr lang="en-US" dirty="0" err="1"/>
              <a:t>directie</a:t>
            </a:r>
            <a:r>
              <a:rPr lang="en-US" dirty="0"/>
              <a:t> van Paaspop </a:t>
            </a:r>
            <a:r>
              <a:rPr lang="en-US" dirty="0" err="1"/>
              <a:t>deze</a:t>
            </a:r>
            <a:r>
              <a:rPr lang="en-US" dirty="0"/>
              <a:t> </a:t>
            </a:r>
            <a:r>
              <a:rPr lang="en-US" dirty="0" err="1"/>
              <a:t>ergernissen</a:t>
            </a:r>
            <a:r>
              <a:rPr lang="en-US" dirty="0"/>
              <a:t> </a:t>
            </a:r>
            <a:r>
              <a:rPr lang="en-US" dirty="0" err="1"/>
              <a:t>zoveel</a:t>
            </a:r>
            <a:r>
              <a:rPr lang="en-US" dirty="0"/>
              <a:t> </a:t>
            </a:r>
            <a:r>
              <a:rPr lang="en-US" dirty="0" err="1"/>
              <a:t>mogelijk</a:t>
            </a:r>
            <a:r>
              <a:rPr lang="en-US" dirty="0"/>
              <a:t> </a:t>
            </a:r>
            <a:r>
              <a:rPr lang="en-US" dirty="0" err="1"/>
              <a:t>weg</a:t>
            </a:r>
            <a:r>
              <a:rPr lang="en-US" dirty="0"/>
              <a:t> wilt </a:t>
            </a:r>
            <a:r>
              <a:rPr lang="en-US" dirty="0" err="1"/>
              <a:t>halen</a:t>
            </a:r>
            <a:r>
              <a:rPr lang="en-US" dirty="0"/>
              <a:t>. </a:t>
            </a:r>
            <a:r>
              <a:rPr lang="en-US" dirty="0" err="1"/>
              <a:t>En</a:t>
            </a:r>
            <a:r>
              <a:rPr lang="en-US" dirty="0"/>
              <a:t> het </a:t>
            </a:r>
            <a:r>
              <a:rPr lang="en-US" dirty="0" err="1"/>
              <a:t>feit</a:t>
            </a:r>
            <a:r>
              <a:rPr lang="en-US" dirty="0"/>
              <a:t> </a:t>
            </a:r>
            <a:r>
              <a:rPr lang="en-US" dirty="0" err="1"/>
              <a:t>dat</a:t>
            </a:r>
            <a:r>
              <a:rPr lang="en-US" dirty="0"/>
              <a:t> ze </a:t>
            </a:r>
            <a:r>
              <a:rPr lang="en-US" dirty="0" err="1"/>
              <a:t>niet</a:t>
            </a:r>
            <a:r>
              <a:rPr lang="en-US" dirty="0"/>
              <a:t> </a:t>
            </a:r>
            <a:r>
              <a:rPr lang="en-US" dirty="0" err="1"/>
              <a:t>weten</a:t>
            </a:r>
            <a:r>
              <a:rPr lang="en-US" dirty="0"/>
              <a:t> of </a:t>
            </a:r>
            <a:r>
              <a:rPr lang="en-US" dirty="0" err="1"/>
              <a:t>een</a:t>
            </a:r>
            <a:r>
              <a:rPr lang="en-US" dirty="0"/>
              <a:t> </a:t>
            </a:r>
            <a:r>
              <a:rPr lang="en-US" dirty="0" err="1"/>
              <a:t>mobiele</a:t>
            </a:r>
            <a:r>
              <a:rPr lang="en-US" dirty="0"/>
              <a:t> </a:t>
            </a:r>
            <a:r>
              <a:rPr lang="en-US" dirty="0" err="1"/>
              <a:t>applicatie</a:t>
            </a:r>
            <a:r>
              <a:rPr lang="en-US" dirty="0"/>
              <a:t> </a:t>
            </a:r>
            <a:r>
              <a:rPr lang="en-US" dirty="0" err="1"/>
              <a:t>wenselijk</a:t>
            </a:r>
            <a:r>
              <a:rPr lang="en-US" dirty="0"/>
              <a:t> is </a:t>
            </a:r>
            <a:r>
              <a:rPr lang="en-US" dirty="0" err="1"/>
              <a:t>kan</a:t>
            </a:r>
            <a:r>
              <a:rPr lang="en-US" dirty="0"/>
              <a:t> </a:t>
            </a:r>
            <a:r>
              <a:rPr lang="en-US" dirty="0" err="1"/>
              <a:t>opgelost</a:t>
            </a:r>
            <a:r>
              <a:rPr lang="en-US" dirty="0"/>
              <a:t> </a:t>
            </a:r>
            <a:r>
              <a:rPr lang="en-US" dirty="0" err="1"/>
              <a:t>worden</a:t>
            </a:r>
            <a:r>
              <a:rPr lang="en-US" dirty="0"/>
              <a:t> met het </a:t>
            </a:r>
            <a:r>
              <a:rPr lang="en-US" dirty="0" err="1"/>
              <a:t>doen</a:t>
            </a:r>
            <a:r>
              <a:rPr lang="en-US" dirty="0"/>
              <a:t> van </a:t>
            </a:r>
            <a:r>
              <a:rPr lang="en-US" dirty="0" err="1"/>
              <a:t>een</a:t>
            </a:r>
            <a:r>
              <a:rPr lang="en-US" dirty="0"/>
              <a:t> </a:t>
            </a:r>
            <a:r>
              <a:rPr lang="en-US" dirty="0" err="1"/>
              <a:t>onderzoek</a:t>
            </a:r>
            <a:r>
              <a:rPr lang="en-US" dirty="0"/>
              <a:t> </a:t>
            </a:r>
            <a:r>
              <a:rPr lang="en-US" dirty="0" err="1"/>
              <a:t>naar</a:t>
            </a:r>
            <a:r>
              <a:rPr lang="en-US" dirty="0"/>
              <a:t> het effect van </a:t>
            </a:r>
            <a:r>
              <a:rPr lang="en-US" dirty="0" err="1"/>
              <a:t>een</a:t>
            </a:r>
            <a:r>
              <a:rPr lang="en-US" dirty="0"/>
              <a:t> </a:t>
            </a:r>
            <a:r>
              <a:rPr lang="en-US" dirty="0" err="1"/>
              <a:t>mobiele</a:t>
            </a:r>
            <a:r>
              <a:rPr lang="en-US" dirty="0"/>
              <a:t> app op het festival. </a:t>
            </a:r>
            <a:endParaRPr dirty="0"/>
          </a:p>
        </p:txBody>
      </p:sp>
    </p:spTree>
    <p:extLst>
      <p:ext uri="{BB962C8B-B14F-4D97-AF65-F5344CB8AC3E}">
        <p14:creationId xmlns:p14="http://schemas.microsoft.com/office/powerpoint/2010/main" val="2138824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 </a:t>
            </a:r>
            <a:r>
              <a:rPr lang="en-US" dirty="0" err="1"/>
              <a:t>klant</a:t>
            </a:r>
            <a:r>
              <a:rPr lang="en-US" dirty="0"/>
              <a:t> </a:t>
            </a:r>
            <a:r>
              <a:rPr lang="en-US" dirty="0" err="1"/>
              <a:t>kwam</a:t>
            </a:r>
            <a:r>
              <a:rPr lang="en-US" dirty="0"/>
              <a:t> </a:t>
            </a:r>
            <a:r>
              <a:rPr lang="en-US" dirty="0" err="1"/>
              <a:t>zelf</a:t>
            </a:r>
            <a:r>
              <a:rPr lang="en-US" dirty="0"/>
              <a:t> met het </a:t>
            </a:r>
            <a:r>
              <a:rPr lang="en-US" dirty="0" err="1"/>
              <a:t>volgende</a:t>
            </a:r>
            <a:r>
              <a:rPr lang="en-US" dirty="0"/>
              <a:t> </a:t>
            </a:r>
            <a:r>
              <a:rPr lang="en-US" dirty="0" err="1"/>
              <a:t>idee</a:t>
            </a:r>
            <a:r>
              <a:rPr lang="en-US" dirty="0"/>
              <a:t> </a:t>
            </a:r>
            <a:r>
              <a:rPr lang="en-US" dirty="0" err="1"/>
              <a:t>voor</a:t>
            </a:r>
            <a:r>
              <a:rPr lang="en-US" dirty="0"/>
              <a:t> het project / de </a:t>
            </a:r>
            <a:r>
              <a:rPr lang="en-US" dirty="0" err="1"/>
              <a:t>opdracht</a:t>
            </a:r>
            <a:r>
              <a:rPr lang="en-US" dirty="0"/>
              <a:t> om de </a:t>
            </a:r>
            <a:r>
              <a:rPr lang="en-US" dirty="0" err="1"/>
              <a:t>problemen</a:t>
            </a:r>
            <a:r>
              <a:rPr lang="en-US" dirty="0"/>
              <a:t> op </a:t>
            </a:r>
            <a:r>
              <a:rPr lang="en-US" dirty="0" err="1"/>
              <a:t>te</a:t>
            </a:r>
            <a:r>
              <a:rPr lang="en-US" dirty="0"/>
              <a:t> </a:t>
            </a:r>
            <a:r>
              <a:rPr lang="en-US" dirty="0" err="1"/>
              <a:t>lossen</a:t>
            </a:r>
            <a:r>
              <a:rPr lang="en-US" dirty="0"/>
              <a:t> </a:t>
            </a:r>
            <a:r>
              <a:rPr lang="en-US" dirty="0" err="1"/>
              <a:t>en</a:t>
            </a:r>
            <a:r>
              <a:rPr lang="en-US" dirty="0"/>
              <a:t> de </a:t>
            </a:r>
            <a:r>
              <a:rPr lang="en-US" dirty="0" err="1"/>
              <a:t>doelstellingen</a:t>
            </a:r>
            <a:r>
              <a:rPr lang="en-US" dirty="0"/>
              <a:t> </a:t>
            </a:r>
            <a:r>
              <a:rPr lang="en-US" dirty="0" err="1"/>
              <a:t>te</a:t>
            </a:r>
            <a:r>
              <a:rPr lang="en-US" dirty="0"/>
              <a:t> </a:t>
            </a:r>
            <a:r>
              <a:rPr lang="en-US" dirty="0" err="1"/>
              <a:t>halen</a:t>
            </a:r>
            <a:r>
              <a:rPr lang="en-US" dirty="0"/>
              <a:t>. </a:t>
            </a:r>
            <a:r>
              <a:rPr lang="en-US" dirty="0" err="1"/>
              <a:t>Er</a:t>
            </a:r>
            <a:r>
              <a:rPr lang="en-US" dirty="0"/>
              <a:t> </a:t>
            </a:r>
            <a:r>
              <a:rPr lang="en-US" dirty="0" err="1"/>
              <a:t>moet</a:t>
            </a:r>
            <a:r>
              <a:rPr lang="en-US" dirty="0"/>
              <a:t> </a:t>
            </a:r>
            <a:r>
              <a:rPr lang="en-US" dirty="0" err="1"/>
              <a:t>onderzoek</a:t>
            </a:r>
            <a:r>
              <a:rPr lang="en-US" dirty="0"/>
              <a:t> </a:t>
            </a:r>
            <a:r>
              <a:rPr lang="en-US" dirty="0" err="1"/>
              <a:t>gedaan</a:t>
            </a:r>
            <a:r>
              <a:rPr lang="en-US" dirty="0"/>
              <a:t> </a:t>
            </a:r>
            <a:r>
              <a:rPr lang="en-US" dirty="0" err="1"/>
              <a:t>worden</a:t>
            </a:r>
            <a:r>
              <a:rPr lang="en-US" dirty="0"/>
              <a:t> </a:t>
            </a:r>
            <a:r>
              <a:rPr lang="en-US" dirty="0" err="1"/>
              <a:t>naar</a:t>
            </a:r>
            <a:r>
              <a:rPr lang="en-US" dirty="0"/>
              <a:t> </a:t>
            </a:r>
            <a:r>
              <a:rPr lang="en-US" dirty="0" err="1"/>
              <a:t>een</a:t>
            </a:r>
            <a:r>
              <a:rPr lang="en-US" dirty="0"/>
              <a:t> </a:t>
            </a:r>
            <a:r>
              <a:rPr lang="en-US" dirty="0" err="1"/>
              <a:t>mobiele</a:t>
            </a:r>
            <a:r>
              <a:rPr lang="en-US" dirty="0"/>
              <a:t> </a:t>
            </a:r>
            <a:r>
              <a:rPr lang="en-US" dirty="0" err="1"/>
              <a:t>applicatie</a:t>
            </a:r>
            <a:r>
              <a:rPr lang="en-US" dirty="0"/>
              <a:t> door middle van het </a:t>
            </a:r>
            <a:r>
              <a:rPr lang="en-US" dirty="0" err="1"/>
              <a:t>maken</a:t>
            </a:r>
            <a:r>
              <a:rPr lang="en-US" dirty="0"/>
              <a:t> van </a:t>
            </a:r>
            <a:r>
              <a:rPr lang="en-US" dirty="0" err="1"/>
              <a:t>een</a:t>
            </a:r>
            <a:r>
              <a:rPr lang="en-US" dirty="0"/>
              <a:t> proof of concept om </a:t>
            </a:r>
            <a:r>
              <a:rPr lang="en-US" dirty="0" err="1"/>
              <a:t>te</a:t>
            </a:r>
            <a:r>
              <a:rPr lang="en-US" dirty="0"/>
              <a:t> </a:t>
            </a:r>
            <a:r>
              <a:rPr lang="en-US" dirty="0" err="1"/>
              <a:t>kijken</a:t>
            </a:r>
            <a:r>
              <a:rPr lang="en-US" dirty="0"/>
              <a:t> wat </a:t>
            </a:r>
            <a:r>
              <a:rPr lang="en-US" dirty="0" err="1"/>
              <a:t>voor</a:t>
            </a:r>
            <a:r>
              <a:rPr lang="en-US" dirty="0"/>
              <a:t> </a:t>
            </a:r>
            <a:r>
              <a:rPr lang="en-US" dirty="0" err="1"/>
              <a:t>rol</a:t>
            </a:r>
            <a:r>
              <a:rPr lang="en-US" dirty="0"/>
              <a:t> </a:t>
            </a:r>
            <a:r>
              <a:rPr lang="en-US" dirty="0" err="1"/>
              <a:t>dat</a:t>
            </a:r>
            <a:r>
              <a:rPr lang="en-US" dirty="0"/>
              <a:t> </a:t>
            </a:r>
            <a:r>
              <a:rPr lang="en-US" dirty="0" err="1"/>
              <a:t>kan</a:t>
            </a:r>
            <a:r>
              <a:rPr lang="en-US" dirty="0"/>
              <a:t> </a:t>
            </a:r>
            <a:r>
              <a:rPr lang="en-US" dirty="0" err="1"/>
              <a:t>spelen</a:t>
            </a:r>
            <a:r>
              <a:rPr lang="en-US" dirty="0"/>
              <a:t> </a:t>
            </a:r>
            <a:r>
              <a:rPr lang="en-US" dirty="0" err="1"/>
              <a:t>tijdens</a:t>
            </a:r>
            <a:r>
              <a:rPr lang="en-US" dirty="0"/>
              <a:t> het Paaspop festival 2019. </a:t>
            </a:r>
            <a:r>
              <a:rPr lang="en-US" dirty="0" err="1"/>
              <a:t>Een</a:t>
            </a:r>
            <a:r>
              <a:rPr lang="en-US" dirty="0"/>
              <a:t> heel breed </a:t>
            </a:r>
            <a:r>
              <a:rPr lang="en-US" dirty="0" err="1"/>
              <a:t>idee</a:t>
            </a:r>
            <a:r>
              <a:rPr lang="en-US" dirty="0"/>
              <a:t> </a:t>
            </a:r>
            <a:r>
              <a:rPr lang="en-US" dirty="0" err="1"/>
              <a:t>waar</a:t>
            </a:r>
            <a:r>
              <a:rPr lang="en-US" dirty="0"/>
              <a:t> </a:t>
            </a:r>
            <a:r>
              <a:rPr lang="en-US" dirty="0" err="1"/>
              <a:t>nog</a:t>
            </a:r>
            <a:r>
              <a:rPr lang="en-US" dirty="0"/>
              <a:t> </a:t>
            </a:r>
            <a:r>
              <a:rPr lang="en-US" dirty="0" err="1"/>
              <a:t>veel</a:t>
            </a:r>
            <a:r>
              <a:rPr lang="en-US" dirty="0"/>
              <a:t> van open </a:t>
            </a:r>
            <a:r>
              <a:rPr lang="en-US" dirty="0" err="1"/>
              <a:t>stond</a:t>
            </a:r>
            <a:r>
              <a:rPr lang="en-US" dirty="0"/>
              <a:t>, </a:t>
            </a:r>
            <a:r>
              <a:rPr lang="en-US" dirty="0" err="1"/>
              <a:t>aan</a:t>
            </a:r>
            <a:r>
              <a:rPr lang="en-US" dirty="0"/>
              <a:t> </a:t>
            </a:r>
            <a:r>
              <a:rPr lang="en-US" dirty="0" err="1"/>
              <a:t>mij</a:t>
            </a:r>
            <a:r>
              <a:rPr lang="en-US" dirty="0"/>
              <a:t> de </a:t>
            </a:r>
            <a:r>
              <a:rPr lang="en-US" dirty="0" err="1"/>
              <a:t>taak</a:t>
            </a:r>
            <a:r>
              <a:rPr lang="en-US" dirty="0"/>
              <a:t> om </a:t>
            </a:r>
            <a:r>
              <a:rPr lang="en-US" dirty="0" err="1"/>
              <a:t>hier</a:t>
            </a:r>
            <a:r>
              <a:rPr lang="en-US" dirty="0"/>
              <a:t> </a:t>
            </a:r>
            <a:r>
              <a:rPr lang="en-US" dirty="0" err="1"/>
              <a:t>een</a:t>
            </a:r>
            <a:r>
              <a:rPr lang="en-US" dirty="0"/>
              <a:t> </a:t>
            </a:r>
            <a:r>
              <a:rPr lang="en-US" dirty="0" err="1"/>
              <a:t>goed</a:t>
            </a:r>
            <a:r>
              <a:rPr lang="en-US" dirty="0"/>
              <a:t> project van </a:t>
            </a:r>
            <a:r>
              <a:rPr lang="en-US" dirty="0" err="1"/>
              <a:t>te</a:t>
            </a:r>
            <a:r>
              <a:rPr lang="en-US" dirty="0"/>
              <a:t> </a:t>
            </a:r>
            <a:r>
              <a:rPr lang="en-US" dirty="0" err="1"/>
              <a:t>maken</a:t>
            </a:r>
            <a:r>
              <a:rPr lang="en-US"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 </a:t>
            </a:r>
            <a:r>
              <a:rPr lang="en-US" dirty="0" err="1"/>
              <a:t>deze</a:t>
            </a:r>
            <a:r>
              <a:rPr lang="en-US" dirty="0"/>
              <a:t> </a:t>
            </a:r>
            <a:r>
              <a:rPr lang="en-US" dirty="0" err="1"/>
              <a:t>korte</a:t>
            </a:r>
            <a:r>
              <a:rPr lang="en-US" dirty="0"/>
              <a:t> </a:t>
            </a:r>
            <a:r>
              <a:rPr lang="en-US" dirty="0" err="1"/>
              <a:t>analyse</a:t>
            </a:r>
            <a:r>
              <a:rPr lang="en-US" dirty="0"/>
              <a:t> </a:t>
            </a:r>
            <a:r>
              <a:rPr lang="en-US" dirty="0" err="1"/>
              <a:t>kan</a:t>
            </a:r>
            <a:r>
              <a:rPr lang="en-US" dirty="0"/>
              <a:t> </a:t>
            </a:r>
            <a:r>
              <a:rPr lang="en-US" dirty="0" err="1"/>
              <a:t>ik</a:t>
            </a:r>
            <a:r>
              <a:rPr lang="en-US" dirty="0"/>
              <a:t> wat </a:t>
            </a:r>
            <a:r>
              <a:rPr lang="en-US" dirty="0" err="1"/>
              <a:t>vertellen</a:t>
            </a:r>
            <a:r>
              <a:rPr lang="en-US" dirty="0"/>
              <a:t> over het door </a:t>
            </a:r>
            <a:r>
              <a:rPr lang="en-US" dirty="0" err="1"/>
              <a:t>mij</a:t>
            </a:r>
            <a:r>
              <a:rPr lang="en-US" dirty="0"/>
              <a:t> </a:t>
            </a:r>
            <a:r>
              <a:rPr lang="en-US" dirty="0" err="1"/>
              <a:t>doorlopen</a:t>
            </a:r>
            <a:r>
              <a:rPr lang="en-US" dirty="0"/>
              <a:t> </a:t>
            </a:r>
            <a:r>
              <a:rPr lang="en-US" dirty="0" err="1"/>
              <a:t>proces</a:t>
            </a:r>
            <a:r>
              <a:rPr lang="en-US" dirty="0"/>
              <a:t>. </a:t>
            </a:r>
            <a:r>
              <a:rPr lang="en-US" dirty="0" err="1"/>
              <a:t>Ik</a:t>
            </a:r>
            <a:r>
              <a:rPr lang="en-US" dirty="0"/>
              <a:t> </a:t>
            </a:r>
            <a:r>
              <a:rPr lang="en-US" dirty="0" err="1"/>
              <a:t>heb</a:t>
            </a:r>
            <a:r>
              <a:rPr lang="en-US" dirty="0"/>
              <a:t> </a:t>
            </a:r>
            <a:r>
              <a:rPr lang="en-US" dirty="0" err="1"/>
              <a:t>dit</a:t>
            </a:r>
            <a:r>
              <a:rPr lang="en-US" dirty="0"/>
              <a:t> </a:t>
            </a:r>
            <a:r>
              <a:rPr lang="en-US" dirty="0" err="1"/>
              <a:t>ingedeeld</a:t>
            </a:r>
            <a:r>
              <a:rPr lang="en-US" dirty="0"/>
              <a:t> in </a:t>
            </a:r>
            <a:r>
              <a:rPr lang="en-US" dirty="0" err="1"/>
              <a:t>hoofdfases</a:t>
            </a:r>
            <a:r>
              <a:rPr lang="en-US" dirty="0"/>
              <a:t> om zo </a:t>
            </a:r>
            <a:r>
              <a:rPr lang="en-US" dirty="0" err="1"/>
              <a:t>makkelijker</a:t>
            </a:r>
            <a:r>
              <a:rPr lang="en-US" dirty="0"/>
              <a:t> </a:t>
            </a:r>
            <a:r>
              <a:rPr lang="en-US" dirty="0" err="1"/>
              <a:t>een</a:t>
            </a:r>
            <a:r>
              <a:rPr lang="en-US" dirty="0"/>
              <a:t> </a:t>
            </a:r>
            <a:r>
              <a:rPr lang="en-US" dirty="0" err="1"/>
              <a:t>beeld</a:t>
            </a:r>
            <a:r>
              <a:rPr lang="en-US" dirty="0"/>
              <a:t> </a:t>
            </a:r>
            <a:r>
              <a:rPr lang="en-US" dirty="0" err="1"/>
              <a:t>te</a:t>
            </a:r>
            <a:r>
              <a:rPr lang="en-US" dirty="0"/>
              <a:t> </a:t>
            </a:r>
            <a:r>
              <a:rPr lang="en-US" dirty="0" err="1"/>
              <a:t>schetsen</a:t>
            </a:r>
            <a:r>
              <a:rPr lang="en-US" dirty="0"/>
              <a:t> over </a:t>
            </a:r>
            <a:r>
              <a:rPr lang="en-US" dirty="0" err="1"/>
              <a:t>mijn</a:t>
            </a:r>
            <a:r>
              <a:rPr lang="en-US" dirty="0"/>
              <a:t> </a:t>
            </a:r>
            <a:r>
              <a:rPr lang="en-US" dirty="0" err="1"/>
              <a:t>werkzaamheden</a:t>
            </a:r>
            <a:r>
              <a:rPr lang="en-US" dirty="0"/>
              <a:t>. </a:t>
            </a:r>
            <a:endParaRPr dirty="0"/>
          </a:p>
        </p:txBody>
      </p:sp>
    </p:spTree>
    <p:extLst>
      <p:ext uri="{BB962C8B-B14F-4D97-AF65-F5344CB8AC3E}">
        <p14:creationId xmlns:p14="http://schemas.microsoft.com/office/powerpoint/2010/main" val="11576403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67" y="0"/>
            <a:ext cx="12192000" cy="6873300"/>
          </a:xfrm>
          <a:prstGeom prst="rect">
            <a:avLst/>
          </a:prstGeom>
          <a:solidFill>
            <a:srgbClr val="021526">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txBox="1">
            <a:spLocks noGrp="1"/>
          </p:cNvSpPr>
          <p:nvPr>
            <p:ph type="ctrTitle"/>
          </p:nvPr>
        </p:nvSpPr>
        <p:spPr>
          <a:xfrm>
            <a:off x="2532400" y="2655750"/>
            <a:ext cx="7127200" cy="1546500"/>
          </a:xfrm>
          <a:prstGeom prst="rect">
            <a:avLst/>
          </a:prstGeom>
        </p:spPr>
        <p:txBody>
          <a:bodyPr spcFirstLastPara="1" wrap="square" lIns="91425" tIns="91425" rIns="91425" bIns="91425" anchor="ctr" anchorCtr="0"/>
          <a:lstStyle>
            <a:lvl1pPr lvl="0" algn="ctr">
              <a:spcBef>
                <a:spcPts val="0"/>
              </a:spcBef>
              <a:spcAft>
                <a:spcPts val="0"/>
              </a:spcAft>
              <a:buSzPts val="3600"/>
              <a:buFont typeface="Raleway"/>
              <a:buNone/>
              <a:defRPr sz="3600">
                <a:latin typeface="Raleway"/>
                <a:ea typeface="Raleway"/>
                <a:cs typeface="Raleway"/>
                <a:sym typeface="Raleway"/>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67" y="0"/>
            <a:ext cx="12192000" cy="6873300"/>
          </a:xfrm>
          <a:prstGeom prst="rect">
            <a:avLst/>
          </a:prstGeom>
          <a:solidFill>
            <a:srgbClr val="021526">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3"/>
          <p:cNvSpPr txBox="1">
            <a:spLocks noGrp="1"/>
          </p:cNvSpPr>
          <p:nvPr>
            <p:ph type="ctrTitle"/>
          </p:nvPr>
        </p:nvSpPr>
        <p:spPr>
          <a:xfrm>
            <a:off x="2001600" y="1730125"/>
            <a:ext cx="8188800" cy="1546500"/>
          </a:xfrm>
          <a:prstGeom prst="rect">
            <a:avLst/>
          </a:prstGeom>
        </p:spPr>
        <p:txBody>
          <a:bodyPr spcFirstLastPara="1" wrap="square" lIns="91425" tIns="91425" rIns="91425" bIns="91425" anchor="b" anchorCtr="0"/>
          <a:lstStyle>
            <a:lvl1pPr lvl="0" algn="ctr" rtl="0">
              <a:spcBef>
                <a:spcPts val="0"/>
              </a:spcBef>
              <a:spcAft>
                <a:spcPts val="0"/>
              </a:spcAft>
              <a:buSzPts val="3000"/>
              <a:buFont typeface="Raleway"/>
              <a:buNone/>
              <a:defRPr sz="3000">
                <a:latin typeface="Raleway"/>
                <a:ea typeface="Raleway"/>
                <a:cs typeface="Raleway"/>
                <a:sym typeface="Raleway"/>
              </a:defRPr>
            </a:lvl1pPr>
            <a:lvl2pPr lvl="1" algn="ctr" rtl="0">
              <a:spcBef>
                <a:spcPts val="0"/>
              </a:spcBef>
              <a:spcAft>
                <a:spcPts val="0"/>
              </a:spcAft>
              <a:buSzPts val="3000"/>
              <a:buFont typeface="Raleway"/>
              <a:buNone/>
              <a:defRPr sz="3000">
                <a:latin typeface="Raleway"/>
                <a:ea typeface="Raleway"/>
                <a:cs typeface="Raleway"/>
                <a:sym typeface="Raleway"/>
              </a:defRPr>
            </a:lvl2pPr>
            <a:lvl3pPr lvl="2" algn="ctr" rtl="0">
              <a:spcBef>
                <a:spcPts val="0"/>
              </a:spcBef>
              <a:spcAft>
                <a:spcPts val="0"/>
              </a:spcAft>
              <a:buSzPts val="3000"/>
              <a:buFont typeface="Raleway"/>
              <a:buNone/>
              <a:defRPr sz="3000">
                <a:latin typeface="Raleway"/>
                <a:ea typeface="Raleway"/>
                <a:cs typeface="Raleway"/>
                <a:sym typeface="Raleway"/>
              </a:defRPr>
            </a:lvl3pPr>
            <a:lvl4pPr lvl="3" algn="ctr" rtl="0">
              <a:spcBef>
                <a:spcPts val="0"/>
              </a:spcBef>
              <a:spcAft>
                <a:spcPts val="0"/>
              </a:spcAft>
              <a:buSzPts val="3000"/>
              <a:buFont typeface="Raleway"/>
              <a:buNone/>
              <a:defRPr sz="3000">
                <a:latin typeface="Raleway"/>
                <a:ea typeface="Raleway"/>
                <a:cs typeface="Raleway"/>
                <a:sym typeface="Raleway"/>
              </a:defRPr>
            </a:lvl4pPr>
            <a:lvl5pPr lvl="4" algn="ctr" rtl="0">
              <a:spcBef>
                <a:spcPts val="0"/>
              </a:spcBef>
              <a:spcAft>
                <a:spcPts val="0"/>
              </a:spcAft>
              <a:buSzPts val="3000"/>
              <a:buFont typeface="Raleway"/>
              <a:buNone/>
              <a:defRPr sz="3000">
                <a:latin typeface="Raleway"/>
                <a:ea typeface="Raleway"/>
                <a:cs typeface="Raleway"/>
                <a:sym typeface="Raleway"/>
              </a:defRPr>
            </a:lvl5pPr>
            <a:lvl6pPr lvl="5" algn="ctr" rtl="0">
              <a:spcBef>
                <a:spcPts val="0"/>
              </a:spcBef>
              <a:spcAft>
                <a:spcPts val="0"/>
              </a:spcAft>
              <a:buSzPts val="3000"/>
              <a:buFont typeface="Raleway"/>
              <a:buNone/>
              <a:defRPr sz="3000">
                <a:latin typeface="Raleway"/>
                <a:ea typeface="Raleway"/>
                <a:cs typeface="Raleway"/>
                <a:sym typeface="Raleway"/>
              </a:defRPr>
            </a:lvl6pPr>
            <a:lvl7pPr lvl="6" algn="ctr" rtl="0">
              <a:spcBef>
                <a:spcPts val="0"/>
              </a:spcBef>
              <a:spcAft>
                <a:spcPts val="0"/>
              </a:spcAft>
              <a:buSzPts val="3000"/>
              <a:buFont typeface="Raleway"/>
              <a:buNone/>
              <a:defRPr sz="3000">
                <a:latin typeface="Raleway"/>
                <a:ea typeface="Raleway"/>
                <a:cs typeface="Raleway"/>
                <a:sym typeface="Raleway"/>
              </a:defRPr>
            </a:lvl7pPr>
            <a:lvl8pPr lvl="7" algn="ctr" rtl="0">
              <a:spcBef>
                <a:spcPts val="0"/>
              </a:spcBef>
              <a:spcAft>
                <a:spcPts val="0"/>
              </a:spcAft>
              <a:buSzPts val="3000"/>
              <a:buFont typeface="Raleway"/>
              <a:buNone/>
              <a:defRPr sz="3000">
                <a:latin typeface="Raleway"/>
                <a:ea typeface="Raleway"/>
                <a:cs typeface="Raleway"/>
                <a:sym typeface="Raleway"/>
              </a:defRPr>
            </a:lvl8pPr>
            <a:lvl9pPr lvl="8" algn="ctr" rtl="0">
              <a:spcBef>
                <a:spcPts val="0"/>
              </a:spcBef>
              <a:spcAft>
                <a:spcPts val="0"/>
              </a:spcAft>
              <a:buSzPts val="3000"/>
              <a:buFont typeface="Raleway"/>
              <a:buNone/>
              <a:defRPr sz="3000">
                <a:latin typeface="Raleway"/>
                <a:ea typeface="Raleway"/>
                <a:cs typeface="Raleway"/>
                <a:sym typeface="Raleway"/>
              </a:defRPr>
            </a:lvl9pPr>
          </a:lstStyle>
          <a:p>
            <a:endParaRPr/>
          </a:p>
        </p:txBody>
      </p:sp>
      <p:sp>
        <p:nvSpPr>
          <p:cNvPr id="17" name="Google Shape;17;p3"/>
          <p:cNvSpPr txBox="1">
            <a:spLocks noGrp="1"/>
          </p:cNvSpPr>
          <p:nvPr>
            <p:ph type="subTitle" idx="1"/>
          </p:nvPr>
        </p:nvSpPr>
        <p:spPr>
          <a:xfrm>
            <a:off x="2001600" y="3405746"/>
            <a:ext cx="8188800" cy="1046400"/>
          </a:xfrm>
          <a:prstGeom prst="rect">
            <a:avLst/>
          </a:prstGeom>
        </p:spPr>
        <p:txBody>
          <a:bodyPr spcFirstLastPara="1" wrap="square" lIns="91425" tIns="91425" rIns="91425" bIns="91425" anchor="t" anchorCtr="0"/>
          <a:lstStyle>
            <a:lvl1pPr lvl="0" algn="ctr" rtl="0">
              <a:spcBef>
                <a:spcPts val="0"/>
              </a:spcBef>
              <a:spcAft>
                <a:spcPts val="0"/>
              </a:spcAft>
              <a:buSzPts val="1800"/>
              <a:buFont typeface="Homemade Apple"/>
              <a:buNone/>
              <a:defRPr sz="1800">
                <a:latin typeface="Homemade Apple"/>
                <a:ea typeface="Homemade Apple"/>
                <a:cs typeface="Homemade Apple"/>
                <a:sym typeface="Homemade Apple"/>
              </a:defRPr>
            </a:lvl1pPr>
            <a:lvl2pPr lvl="1" algn="ctr" rtl="0">
              <a:spcBef>
                <a:spcPts val="0"/>
              </a:spcBef>
              <a:spcAft>
                <a:spcPts val="0"/>
              </a:spcAft>
              <a:buSzPts val="1800"/>
              <a:buFont typeface="Homemade Apple"/>
              <a:buNone/>
              <a:defRPr sz="1800">
                <a:latin typeface="Homemade Apple"/>
                <a:ea typeface="Homemade Apple"/>
                <a:cs typeface="Homemade Apple"/>
                <a:sym typeface="Homemade Apple"/>
              </a:defRPr>
            </a:lvl2pPr>
            <a:lvl3pPr lvl="2" algn="ctr" rtl="0">
              <a:spcBef>
                <a:spcPts val="0"/>
              </a:spcBef>
              <a:spcAft>
                <a:spcPts val="0"/>
              </a:spcAft>
              <a:buSzPts val="1800"/>
              <a:buFont typeface="Homemade Apple"/>
              <a:buNone/>
              <a:defRPr sz="1800">
                <a:latin typeface="Homemade Apple"/>
                <a:ea typeface="Homemade Apple"/>
                <a:cs typeface="Homemade Apple"/>
                <a:sym typeface="Homemade Apple"/>
              </a:defRPr>
            </a:lvl3pPr>
            <a:lvl4pPr lvl="3" algn="ctr" rtl="0">
              <a:spcBef>
                <a:spcPts val="0"/>
              </a:spcBef>
              <a:spcAft>
                <a:spcPts val="0"/>
              </a:spcAft>
              <a:buSzPts val="1800"/>
              <a:buFont typeface="Homemade Apple"/>
              <a:buNone/>
              <a:defRPr>
                <a:latin typeface="Homemade Apple"/>
                <a:ea typeface="Homemade Apple"/>
                <a:cs typeface="Homemade Apple"/>
                <a:sym typeface="Homemade Apple"/>
              </a:defRPr>
            </a:lvl4pPr>
            <a:lvl5pPr lvl="4" algn="ctr" rtl="0">
              <a:spcBef>
                <a:spcPts val="0"/>
              </a:spcBef>
              <a:spcAft>
                <a:spcPts val="0"/>
              </a:spcAft>
              <a:buSzPts val="1800"/>
              <a:buFont typeface="Homemade Apple"/>
              <a:buNone/>
              <a:defRPr>
                <a:latin typeface="Homemade Apple"/>
                <a:ea typeface="Homemade Apple"/>
                <a:cs typeface="Homemade Apple"/>
                <a:sym typeface="Homemade Apple"/>
              </a:defRPr>
            </a:lvl5pPr>
            <a:lvl6pPr lvl="5" algn="ctr" rtl="0">
              <a:spcBef>
                <a:spcPts val="0"/>
              </a:spcBef>
              <a:spcAft>
                <a:spcPts val="0"/>
              </a:spcAft>
              <a:buSzPts val="1800"/>
              <a:buFont typeface="Homemade Apple"/>
              <a:buNone/>
              <a:defRPr>
                <a:latin typeface="Homemade Apple"/>
                <a:ea typeface="Homemade Apple"/>
                <a:cs typeface="Homemade Apple"/>
                <a:sym typeface="Homemade Apple"/>
              </a:defRPr>
            </a:lvl6pPr>
            <a:lvl7pPr lvl="6" algn="ctr" rtl="0">
              <a:spcBef>
                <a:spcPts val="0"/>
              </a:spcBef>
              <a:spcAft>
                <a:spcPts val="0"/>
              </a:spcAft>
              <a:buSzPts val="1800"/>
              <a:buFont typeface="Homemade Apple"/>
              <a:buNone/>
              <a:defRPr>
                <a:latin typeface="Homemade Apple"/>
                <a:ea typeface="Homemade Apple"/>
                <a:cs typeface="Homemade Apple"/>
                <a:sym typeface="Homemade Apple"/>
              </a:defRPr>
            </a:lvl7pPr>
            <a:lvl8pPr lvl="7" algn="ctr" rtl="0">
              <a:spcBef>
                <a:spcPts val="0"/>
              </a:spcBef>
              <a:spcAft>
                <a:spcPts val="0"/>
              </a:spcAft>
              <a:buSzPts val="1800"/>
              <a:buFont typeface="Homemade Apple"/>
              <a:buNone/>
              <a:defRPr>
                <a:latin typeface="Homemade Apple"/>
                <a:ea typeface="Homemade Apple"/>
                <a:cs typeface="Homemade Apple"/>
                <a:sym typeface="Homemade Apple"/>
              </a:defRPr>
            </a:lvl8pPr>
            <a:lvl9pPr lvl="8" algn="ctr" rtl="0">
              <a:spcBef>
                <a:spcPts val="0"/>
              </a:spcBef>
              <a:spcAft>
                <a:spcPts val="0"/>
              </a:spcAft>
              <a:buSzPts val="1800"/>
              <a:buFont typeface="Homemade Apple"/>
              <a:buNone/>
              <a:defRPr>
                <a:latin typeface="Homemade Apple"/>
                <a:ea typeface="Homemade Apple"/>
                <a:cs typeface="Homemade Apple"/>
                <a:sym typeface="Homemade Apple"/>
              </a:defRPr>
            </a:lvl9pPr>
          </a:lstStyle>
          <a:p>
            <a:endParaRPr/>
          </a:p>
        </p:txBody>
      </p:sp>
      <p:sp>
        <p:nvSpPr>
          <p:cNvPr id="18" name="Google Shape;18;p3"/>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p:nvPr/>
        </p:nvSpPr>
        <p:spPr>
          <a:xfrm>
            <a:off x="-167" y="0"/>
            <a:ext cx="12192000" cy="68733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5"/>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5"/>
          <p:cNvSpPr txBox="1">
            <a:spLocks noGrp="1"/>
          </p:cNvSpPr>
          <p:nvPr>
            <p:ph type="title"/>
          </p:nvPr>
        </p:nvSpPr>
        <p:spPr>
          <a:xfrm>
            <a:off x="1043800" y="274650"/>
            <a:ext cx="10104400" cy="15450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 name="Google Shape;29;p5"/>
          <p:cNvSpPr txBox="1">
            <a:spLocks noGrp="1"/>
          </p:cNvSpPr>
          <p:nvPr>
            <p:ph type="body" idx="1"/>
          </p:nvPr>
        </p:nvSpPr>
        <p:spPr>
          <a:xfrm>
            <a:off x="1528000" y="1819625"/>
            <a:ext cx="9136000" cy="4319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5"/>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p:nvPr/>
        </p:nvSpPr>
        <p:spPr>
          <a:xfrm>
            <a:off x="-167" y="0"/>
            <a:ext cx="12192000" cy="68733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7"/>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7"/>
          <p:cNvSpPr txBox="1">
            <a:spLocks noGrp="1"/>
          </p:cNvSpPr>
          <p:nvPr>
            <p:ph type="title"/>
          </p:nvPr>
        </p:nvSpPr>
        <p:spPr>
          <a:xfrm>
            <a:off x="1043800" y="274650"/>
            <a:ext cx="10104400" cy="1545000"/>
          </a:xfrm>
          <a:prstGeom prst="rect">
            <a:avLst/>
          </a:prstGeom>
        </p:spPr>
        <p:txBody>
          <a:bodyPr spcFirstLastPara="1" wrap="square" lIns="91425" tIns="91425" rIns="91425" bIns="91425" anchor="ctr"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942000" y="1819650"/>
            <a:ext cx="3322400" cy="4396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3" name="Google Shape;43;p7"/>
          <p:cNvSpPr txBox="1">
            <a:spLocks noGrp="1"/>
          </p:cNvSpPr>
          <p:nvPr>
            <p:ph type="body" idx="2"/>
          </p:nvPr>
        </p:nvSpPr>
        <p:spPr>
          <a:xfrm>
            <a:off x="4434803" y="1819650"/>
            <a:ext cx="3322400" cy="4396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3"/>
          </p:nvPr>
        </p:nvSpPr>
        <p:spPr>
          <a:xfrm>
            <a:off x="7927604" y="1819650"/>
            <a:ext cx="3322400" cy="4396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8"/>
          <p:cNvSpPr/>
          <p:nvPr/>
        </p:nvSpPr>
        <p:spPr>
          <a:xfrm>
            <a:off x="-167" y="0"/>
            <a:ext cx="12192000" cy="6873300"/>
          </a:xfrm>
          <a:prstGeom prst="rect">
            <a:avLst/>
          </a:prstGeom>
          <a:solidFill>
            <a:srgbClr val="021526">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8"/>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8"/>
          <p:cNvSpPr txBox="1">
            <a:spLocks noGrp="1"/>
          </p:cNvSpPr>
          <p:nvPr>
            <p:ph type="title"/>
          </p:nvPr>
        </p:nvSpPr>
        <p:spPr>
          <a:xfrm>
            <a:off x="1043800" y="274650"/>
            <a:ext cx="10104400" cy="15450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8"/>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67" y="0"/>
            <a:ext cx="12192000" cy="68733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10"/>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 name="Google Shape;59;p10"/>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3800" y="274650"/>
            <a:ext cx="10104400" cy="15450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1pPr>
            <a:lvl2pPr lvl="1"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2pPr>
            <a:lvl3pPr lvl="2"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3pPr>
            <a:lvl4pPr lvl="3"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4pPr>
            <a:lvl5pPr lvl="4"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5pPr>
            <a:lvl6pPr lvl="5"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6pPr>
            <a:lvl7pPr lvl="6"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7pPr>
            <a:lvl8pPr lvl="7"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8pPr>
            <a:lvl9pPr lvl="8"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9pPr>
          </a:lstStyle>
          <a:p>
            <a:endParaRPr/>
          </a:p>
        </p:txBody>
      </p:sp>
      <p:sp>
        <p:nvSpPr>
          <p:cNvPr id="7" name="Google Shape;7;p1"/>
          <p:cNvSpPr txBox="1">
            <a:spLocks noGrp="1"/>
          </p:cNvSpPr>
          <p:nvPr>
            <p:ph type="body" idx="1"/>
          </p:nvPr>
        </p:nvSpPr>
        <p:spPr>
          <a:xfrm>
            <a:off x="1043800" y="1819625"/>
            <a:ext cx="10104400" cy="4319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FFFFF"/>
              </a:buClr>
              <a:buSzPts val="3000"/>
              <a:buFont typeface="Raleway"/>
              <a:buChar char="✘"/>
              <a:defRPr sz="30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4pPr>
            <a:lvl5pPr marL="2286000" lvl="4"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5pPr>
            <a:lvl6pPr marL="2743200" lvl="5"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6pPr>
            <a:lvl7pPr marL="3200400" lvl="6"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7pPr>
            <a:lvl8pPr marL="3657600" lvl="7"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8pPr>
            <a:lvl9pPr marL="4114800" lvl="8"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167" y="6572250"/>
            <a:ext cx="12192000" cy="285900"/>
          </a:xfrm>
          <a:prstGeom prst="rect">
            <a:avLst/>
          </a:prstGeom>
          <a:noFill/>
          <a:ln>
            <a:noFill/>
          </a:ln>
        </p:spPr>
        <p:txBody>
          <a:bodyPr spcFirstLastPara="1" wrap="square" lIns="91425" tIns="91425" rIns="91425" bIns="91425" anchor="ctr" anchorCtr="0">
            <a:noAutofit/>
          </a:bodyPr>
          <a:lstStyle>
            <a:lvl1pPr lvl="0" algn="ctr">
              <a:buNone/>
              <a:defRPr sz="1100">
                <a:solidFill>
                  <a:srgbClr val="FFFFFF"/>
                </a:solidFill>
                <a:latin typeface="Homemade Apple"/>
                <a:ea typeface="Homemade Apple"/>
                <a:cs typeface="Homemade Apple"/>
                <a:sym typeface="Homemade Apple"/>
              </a:defRPr>
            </a:lvl1pPr>
            <a:lvl2pPr lvl="1" algn="ctr">
              <a:buNone/>
              <a:defRPr sz="1100">
                <a:solidFill>
                  <a:srgbClr val="FFFFFF"/>
                </a:solidFill>
                <a:latin typeface="Homemade Apple"/>
                <a:ea typeface="Homemade Apple"/>
                <a:cs typeface="Homemade Apple"/>
                <a:sym typeface="Homemade Apple"/>
              </a:defRPr>
            </a:lvl2pPr>
            <a:lvl3pPr lvl="2" algn="ctr">
              <a:buNone/>
              <a:defRPr sz="1100">
                <a:solidFill>
                  <a:srgbClr val="FFFFFF"/>
                </a:solidFill>
                <a:latin typeface="Homemade Apple"/>
                <a:ea typeface="Homemade Apple"/>
                <a:cs typeface="Homemade Apple"/>
                <a:sym typeface="Homemade Apple"/>
              </a:defRPr>
            </a:lvl3pPr>
            <a:lvl4pPr lvl="3" algn="ctr">
              <a:buNone/>
              <a:defRPr sz="1100">
                <a:solidFill>
                  <a:srgbClr val="FFFFFF"/>
                </a:solidFill>
                <a:latin typeface="Homemade Apple"/>
                <a:ea typeface="Homemade Apple"/>
                <a:cs typeface="Homemade Apple"/>
                <a:sym typeface="Homemade Apple"/>
              </a:defRPr>
            </a:lvl4pPr>
            <a:lvl5pPr lvl="4" algn="ctr">
              <a:buNone/>
              <a:defRPr sz="1100">
                <a:solidFill>
                  <a:srgbClr val="FFFFFF"/>
                </a:solidFill>
                <a:latin typeface="Homemade Apple"/>
                <a:ea typeface="Homemade Apple"/>
                <a:cs typeface="Homemade Apple"/>
                <a:sym typeface="Homemade Apple"/>
              </a:defRPr>
            </a:lvl5pPr>
            <a:lvl6pPr lvl="5" algn="ctr">
              <a:buNone/>
              <a:defRPr sz="1100">
                <a:solidFill>
                  <a:srgbClr val="FFFFFF"/>
                </a:solidFill>
                <a:latin typeface="Homemade Apple"/>
                <a:ea typeface="Homemade Apple"/>
                <a:cs typeface="Homemade Apple"/>
                <a:sym typeface="Homemade Apple"/>
              </a:defRPr>
            </a:lvl6pPr>
            <a:lvl7pPr lvl="6" algn="ctr">
              <a:buNone/>
              <a:defRPr sz="1100">
                <a:solidFill>
                  <a:srgbClr val="FFFFFF"/>
                </a:solidFill>
                <a:latin typeface="Homemade Apple"/>
                <a:ea typeface="Homemade Apple"/>
                <a:cs typeface="Homemade Apple"/>
                <a:sym typeface="Homemade Apple"/>
              </a:defRPr>
            </a:lvl7pPr>
            <a:lvl8pPr lvl="7" algn="ctr">
              <a:buNone/>
              <a:defRPr sz="1100">
                <a:solidFill>
                  <a:srgbClr val="FFFFFF"/>
                </a:solidFill>
                <a:latin typeface="Homemade Apple"/>
                <a:ea typeface="Homemade Apple"/>
                <a:cs typeface="Homemade Apple"/>
                <a:sym typeface="Homemade Apple"/>
              </a:defRPr>
            </a:lvl8pPr>
            <a:lvl9pPr lvl="8" algn="ctr">
              <a:buNone/>
              <a:defRPr sz="1100">
                <a:solidFill>
                  <a:srgbClr val="FFFFFF"/>
                </a:solidFill>
                <a:latin typeface="Homemade Apple"/>
                <a:ea typeface="Homemade Apple"/>
                <a:cs typeface="Homemade Apple"/>
                <a:sym typeface="Homemade Apple"/>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378372" y="289967"/>
            <a:ext cx="11498318" cy="1546500"/>
          </a:xfrm>
          <a:prstGeom prst="rect">
            <a:avLst/>
          </a:prstGeom>
        </p:spPr>
        <p:txBody>
          <a:bodyPr spcFirstLastPara="1" wrap="square" lIns="91425" tIns="91425" rIns="91425" bIns="91425" anchor="ctr" anchorCtr="0">
            <a:noAutofit/>
          </a:bodyPr>
          <a:lstStyle/>
          <a:p>
            <a:r>
              <a:rPr lang="nl-NL" dirty="0"/>
              <a:t>Afstudeerpresentatie</a:t>
            </a:r>
            <a:br>
              <a:rPr lang="nl-NL" dirty="0"/>
            </a:br>
            <a:r>
              <a:rPr lang="nl-NL" sz="2400" dirty="0"/>
              <a:t>Paaspop De Ultieme Festival App</a:t>
            </a:r>
            <a:br>
              <a:rPr lang="nl-NL" dirty="0"/>
            </a:br>
            <a:r>
              <a:rPr lang="nl-NL" sz="2000" dirty="0"/>
              <a:t>Merik Westerveld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gebruikte ontwikkel methode door het proces</a:t>
            </a:r>
            <a:endParaRPr dirty="0"/>
          </a:p>
        </p:txBody>
      </p:sp>
      <p:sp>
        <p:nvSpPr>
          <p:cNvPr id="133" name="Google Shape;133;p20"/>
          <p:cNvSpPr txBox="1">
            <a:spLocks noGrp="1"/>
          </p:cNvSpPr>
          <p:nvPr>
            <p:ph type="body" idx="1"/>
          </p:nvPr>
        </p:nvSpPr>
        <p:spPr>
          <a:xfrm>
            <a:off x="0" y="1819650"/>
            <a:ext cx="6032973" cy="3469500"/>
          </a:xfrm>
          <a:prstGeom prst="rect">
            <a:avLst/>
          </a:prstGeom>
        </p:spPr>
        <p:txBody>
          <a:bodyPr spcFirstLastPara="1" wrap="square" lIns="91425" tIns="91425" rIns="91425" bIns="91425" anchor="t" anchorCtr="0">
            <a:noAutofit/>
          </a:bodyPr>
          <a:lstStyle/>
          <a:p>
            <a:pPr marL="0" indent="0" algn="r">
              <a:buNone/>
            </a:pPr>
            <a:r>
              <a:rPr lang="nl-NL" sz="2400" dirty="0" err="1"/>
              <a:t>Kanban</a:t>
            </a:r>
            <a:r>
              <a:rPr lang="en" sz="2400" dirty="0"/>
              <a:t>.</a:t>
            </a:r>
          </a:p>
          <a:p>
            <a:pPr marL="0" indent="0" algn="r">
              <a:buNone/>
            </a:pPr>
            <a:endParaRPr lang="en" sz="2400" dirty="0"/>
          </a:p>
          <a:p>
            <a:pPr marL="0" indent="0" algn="r">
              <a:buNone/>
            </a:pPr>
            <a:r>
              <a:rPr lang="nl-NL" sz="2400" dirty="0"/>
              <a:t>Agile in éénmansteam.</a:t>
            </a:r>
            <a:endParaRPr lang="en" sz="2400" dirty="0"/>
          </a:p>
          <a:p>
            <a:pPr marL="0" indent="0" algn="r">
              <a:buNone/>
            </a:pPr>
            <a:endParaRPr lang="en" sz="2400" dirty="0"/>
          </a:p>
          <a:p>
            <a:pPr marL="0" indent="0" algn="r">
              <a:buNone/>
            </a:pPr>
            <a:r>
              <a:rPr lang="nl-NL" sz="2400" dirty="0"/>
              <a:t>S</a:t>
            </a:r>
            <a:r>
              <a:rPr lang="en" sz="2400" dirty="0"/>
              <a:t>nell</a:t>
            </a:r>
            <a:r>
              <a:rPr lang="nl-NL" sz="2400" dirty="0"/>
              <a:t>e verandering mogelijk.</a:t>
            </a:r>
          </a:p>
          <a:p>
            <a:pPr marL="0" indent="0" algn="r">
              <a:buNone/>
            </a:pPr>
            <a:endParaRPr lang="en-US" sz="2400" dirty="0"/>
          </a:p>
          <a:p>
            <a:pPr marL="0" indent="0" algn="r">
              <a:buNone/>
            </a:pPr>
            <a:r>
              <a:rPr lang="en-US" sz="2400" dirty="0" err="1"/>
              <a:t>Geen</a:t>
            </a:r>
            <a:r>
              <a:rPr lang="en-US" sz="2400" dirty="0"/>
              <a:t> </a:t>
            </a:r>
            <a:r>
              <a:rPr lang="en-US" sz="2400" dirty="0" err="1"/>
              <a:t>onnodige</a:t>
            </a:r>
            <a:r>
              <a:rPr lang="en-US" sz="2400" dirty="0"/>
              <a:t> scrum </a:t>
            </a:r>
            <a:r>
              <a:rPr lang="en-US" sz="2400" dirty="0" err="1"/>
              <a:t>elementen</a:t>
            </a:r>
            <a:r>
              <a:rPr lang="en-US" sz="2400" dirty="0"/>
              <a:t>.</a:t>
            </a:r>
            <a:endParaRPr lang="en" sz="2400" dirty="0"/>
          </a:p>
          <a:p>
            <a:pPr marL="0" indent="0" algn="r">
              <a:buNone/>
            </a:pPr>
            <a:endParaRPr sz="2400" dirty="0"/>
          </a:p>
        </p:txBody>
      </p:sp>
      <p:pic>
        <p:nvPicPr>
          <p:cNvPr id="134" name="Google Shape;134;p20"/>
          <p:cNvPicPr preferRelativeResize="0"/>
          <p:nvPr/>
        </p:nvPicPr>
        <p:blipFill>
          <a:blip r:embed="rId3"/>
          <a:stretch>
            <a:fillRect/>
          </a:stretch>
        </p:blipFill>
        <p:spPr>
          <a:xfrm>
            <a:off x="6159028" y="2044377"/>
            <a:ext cx="3726121" cy="2993974"/>
          </a:xfrm>
          <a:prstGeom prst="rect">
            <a:avLst/>
          </a:prstGeom>
          <a:ln>
            <a:noFill/>
          </a:ln>
          <a:effectLst>
            <a:outerShdw blurRad="190500" algn="tl" rotWithShape="0">
              <a:srgbClr val="000000">
                <a:alpha val="70000"/>
              </a:srgbClr>
            </a:outerShdw>
          </a:effectLst>
        </p:spPr>
      </p:pic>
      <p:sp>
        <p:nvSpPr>
          <p:cNvPr id="135" name="Google Shape;135;p20"/>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initialisatie en begin analyseren</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11</a:t>
            </a:fld>
            <a:endParaRPr/>
          </a:p>
        </p:txBody>
      </p:sp>
      <p:sp>
        <p:nvSpPr>
          <p:cNvPr id="4" name="Google Shape;148;p22">
            <a:extLst>
              <a:ext uri="{FF2B5EF4-FFF2-40B4-BE49-F238E27FC236}">
                <a16:creationId xmlns:a16="http://schemas.microsoft.com/office/drawing/2014/main" id="{B71FAF80-0C1A-4E81-8F79-54D49BC0513A}"/>
              </a:ext>
            </a:extLst>
          </p:cNvPr>
          <p:cNvSpPr/>
          <p:nvPr/>
        </p:nvSpPr>
        <p:spPr>
          <a:xfrm>
            <a:off x="4854121"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nl-NL" sz="1800" b="1" dirty="0">
                <a:solidFill>
                  <a:srgbClr val="FFFFFF"/>
                </a:solidFill>
                <a:latin typeface="Raleway"/>
                <a:ea typeface="Raleway"/>
                <a:cs typeface="Raleway"/>
                <a:sym typeface="Raleway"/>
              </a:rPr>
              <a:t>Analyseren</a:t>
            </a:r>
            <a:endParaRPr sz="1800" b="1" dirty="0">
              <a:solidFill>
                <a:srgbClr val="FFFFFF"/>
              </a:solidFill>
              <a:latin typeface="Raleway"/>
              <a:ea typeface="Raleway"/>
              <a:cs typeface="Raleway"/>
              <a:sym typeface="Raleway"/>
            </a:endParaRPr>
          </a:p>
        </p:txBody>
      </p:sp>
      <p:sp>
        <p:nvSpPr>
          <p:cNvPr id="5" name="Google Shape;149;p22">
            <a:extLst>
              <a:ext uri="{FF2B5EF4-FFF2-40B4-BE49-F238E27FC236}">
                <a16:creationId xmlns:a16="http://schemas.microsoft.com/office/drawing/2014/main" id="{0D36FCAD-E281-4011-A665-E512445A1D54}"/>
              </a:ext>
            </a:extLst>
          </p:cNvPr>
          <p:cNvSpPr/>
          <p:nvPr/>
        </p:nvSpPr>
        <p:spPr>
          <a:xfrm>
            <a:off x="2644560"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US" sz="1800" b="1" dirty="0" err="1">
                <a:solidFill>
                  <a:srgbClr val="FFFFFF"/>
                </a:solidFill>
                <a:latin typeface="Raleway"/>
                <a:ea typeface="Raleway"/>
                <a:cs typeface="Raleway"/>
                <a:sym typeface="Raleway"/>
              </a:rPr>
              <a:t>Nieuwe</a:t>
            </a:r>
            <a:r>
              <a:rPr lang="en-US" sz="1800" b="1" dirty="0">
                <a:solidFill>
                  <a:srgbClr val="FFFFFF"/>
                </a:solidFill>
                <a:latin typeface="Raleway"/>
                <a:ea typeface="Raleway"/>
                <a:cs typeface="Raleway"/>
                <a:sym typeface="Raleway"/>
              </a:rPr>
              <a:t> </a:t>
            </a:r>
            <a:r>
              <a:rPr lang="en-US" sz="1800" b="1" dirty="0" err="1">
                <a:solidFill>
                  <a:srgbClr val="FFFFFF"/>
                </a:solidFill>
                <a:latin typeface="Raleway"/>
                <a:ea typeface="Raleway"/>
                <a:cs typeface="Raleway"/>
                <a:sym typeface="Raleway"/>
              </a:rPr>
              <a:t>plek</a:t>
            </a:r>
            <a:endParaRPr sz="1800" b="1" dirty="0">
              <a:solidFill>
                <a:srgbClr val="FFFFFF"/>
              </a:solidFill>
              <a:latin typeface="Raleway"/>
              <a:ea typeface="Raleway"/>
              <a:cs typeface="Raleway"/>
              <a:sym typeface="Raleway"/>
            </a:endParaRPr>
          </a:p>
        </p:txBody>
      </p:sp>
      <p:sp>
        <p:nvSpPr>
          <p:cNvPr id="6" name="Google Shape;150;p22">
            <a:extLst>
              <a:ext uri="{FF2B5EF4-FFF2-40B4-BE49-F238E27FC236}">
                <a16:creationId xmlns:a16="http://schemas.microsoft.com/office/drawing/2014/main" id="{8BEEFFFB-3DD9-42E7-AD24-D39840C7B243}"/>
              </a:ext>
            </a:extLst>
          </p:cNvPr>
          <p:cNvSpPr/>
          <p:nvPr/>
        </p:nvSpPr>
        <p:spPr>
          <a:xfrm>
            <a:off x="7097940"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US" sz="1800" b="1" dirty="0">
                <a:solidFill>
                  <a:srgbClr val="FFFFFF"/>
                </a:solidFill>
                <a:latin typeface="Raleway"/>
                <a:ea typeface="Raleway"/>
                <a:cs typeface="Raleway"/>
                <a:sym typeface="Raleway"/>
              </a:rPr>
              <a:t>Plan van </a:t>
            </a:r>
            <a:r>
              <a:rPr lang="en-US" sz="1800" b="1" dirty="0" err="1">
                <a:solidFill>
                  <a:srgbClr val="FFFFFF"/>
                </a:solidFill>
                <a:latin typeface="Raleway"/>
                <a:ea typeface="Raleway"/>
                <a:cs typeface="Raleway"/>
                <a:sym typeface="Raleway"/>
              </a:rPr>
              <a:t>aanpak</a:t>
            </a:r>
            <a:endParaRPr sz="1800" b="1"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83530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onderzoek</a:t>
            </a:r>
            <a:endParaRPr dirty="0"/>
          </a:p>
        </p:txBody>
      </p:sp>
      <p:sp>
        <p:nvSpPr>
          <p:cNvPr id="124" name="Google Shape;124;p19"/>
          <p:cNvSpPr txBox="1">
            <a:spLocks noGrp="1"/>
          </p:cNvSpPr>
          <p:nvPr>
            <p:ph type="body" idx="1"/>
          </p:nvPr>
        </p:nvSpPr>
        <p:spPr>
          <a:xfrm>
            <a:off x="2230500"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Functioneel</a:t>
            </a:r>
            <a:endParaRPr b="1" dirty="0"/>
          </a:p>
          <a:p>
            <a:pPr marL="0" indent="0">
              <a:buNone/>
            </a:pPr>
            <a:r>
              <a:rPr lang="en" dirty="0"/>
              <a:t>Enquête beantwoord door ~120 potentiële festivalbezoekers over ergernissen, technologie op een festival en </a:t>
            </a:r>
            <a:r>
              <a:rPr lang="nl-NL" dirty="0"/>
              <a:t>functionaliteiten bij een festival app. </a:t>
            </a:r>
            <a:endParaRPr dirty="0"/>
          </a:p>
        </p:txBody>
      </p:sp>
      <p:sp>
        <p:nvSpPr>
          <p:cNvPr id="125" name="Google Shape;125;p19"/>
          <p:cNvSpPr txBox="1">
            <a:spLocks noGrp="1"/>
          </p:cNvSpPr>
          <p:nvPr>
            <p:ph type="body" idx="2"/>
          </p:nvPr>
        </p:nvSpPr>
        <p:spPr>
          <a:xfrm>
            <a:off x="4850102"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Technisch</a:t>
            </a:r>
          </a:p>
          <a:p>
            <a:pPr marL="0" indent="0">
              <a:buNone/>
            </a:pPr>
            <a:r>
              <a:rPr lang="nl-NL" dirty="0"/>
              <a:t>Onderzoek naar aanradersystemen, drukte bepaling, schaalbaarheid van API &amp; omgaan met privacy / AVG. </a:t>
            </a:r>
            <a:endParaRPr dirty="0"/>
          </a:p>
        </p:txBody>
      </p:sp>
      <p:sp>
        <p:nvSpPr>
          <p:cNvPr id="126" name="Google Shape;126;p19"/>
          <p:cNvSpPr txBox="1">
            <a:spLocks noGrp="1"/>
          </p:cNvSpPr>
          <p:nvPr>
            <p:ph type="body" idx="3"/>
          </p:nvPr>
        </p:nvSpPr>
        <p:spPr>
          <a:xfrm>
            <a:off x="7469703" y="1819650"/>
            <a:ext cx="2491800" cy="4396200"/>
          </a:xfrm>
          <a:prstGeom prst="rect">
            <a:avLst/>
          </a:prstGeom>
        </p:spPr>
        <p:txBody>
          <a:bodyPr spcFirstLastPara="1" wrap="square" lIns="91425" tIns="91425" rIns="91425" bIns="91425" anchor="t" anchorCtr="0">
            <a:noAutofit/>
          </a:bodyPr>
          <a:lstStyle/>
          <a:p>
            <a:pPr marL="0" indent="0">
              <a:buNone/>
            </a:pPr>
            <a:r>
              <a:rPr lang="en-US" b="1" dirty="0" err="1"/>
              <a:t>Keuzes</a:t>
            </a:r>
            <a:endParaRPr b="1" dirty="0"/>
          </a:p>
          <a:p>
            <a:pPr marL="0" indent="0">
              <a:buNone/>
            </a:pPr>
            <a:r>
              <a:rPr lang="nl-NL" dirty="0"/>
              <a:t>Onderzoek naar de keuzes: </a:t>
            </a:r>
            <a:r>
              <a:rPr lang="nl-NL" dirty="0" err="1"/>
              <a:t>back-end</a:t>
            </a:r>
            <a:r>
              <a:rPr lang="nl-NL" dirty="0"/>
              <a:t> taal, front-end taal, database, CI/CD omgeving en ontwikkelmethode.</a:t>
            </a:r>
            <a:endParaRPr dirty="0"/>
          </a:p>
        </p:txBody>
      </p:sp>
      <p:sp>
        <p:nvSpPr>
          <p:cNvPr id="127" name="Google Shape;127;p19"/>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12</a:t>
            </a:fld>
            <a:endParaRPr/>
          </a:p>
        </p:txBody>
      </p:sp>
    </p:spTree>
    <p:extLst>
      <p:ext uri="{BB962C8B-B14F-4D97-AF65-F5344CB8AC3E}">
        <p14:creationId xmlns:p14="http://schemas.microsoft.com/office/powerpoint/2010/main" val="2876222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6000"/>
          </a:stretch>
        </a:blipFill>
        <a:effectLst/>
      </p:bgPr>
    </p:bg>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en-US" dirty="0" err="1"/>
              <a:t>ontwerpen</a:t>
            </a:r>
            <a:r>
              <a:rPr lang="en-US" dirty="0"/>
              <a:t> </a:t>
            </a:r>
            <a:r>
              <a:rPr lang="en-US" dirty="0" err="1"/>
              <a:t>en</a:t>
            </a:r>
            <a:r>
              <a:rPr lang="en-US" dirty="0"/>
              <a:t> </a:t>
            </a:r>
            <a:r>
              <a:rPr lang="en-US" dirty="0" err="1"/>
              <a:t>analyseren</a:t>
            </a:r>
            <a:endParaRPr dirty="0"/>
          </a:p>
        </p:txBody>
      </p:sp>
      <p:sp>
        <p:nvSpPr>
          <p:cNvPr id="100" name="Google Shape;100;p16"/>
          <p:cNvSpPr txBox="1">
            <a:spLocks noGrp="1"/>
          </p:cNvSpPr>
          <p:nvPr>
            <p:ph type="body" idx="1"/>
          </p:nvPr>
        </p:nvSpPr>
        <p:spPr>
          <a:xfrm>
            <a:off x="2669875" y="1653370"/>
            <a:ext cx="6852000" cy="4319700"/>
          </a:xfrm>
          <a:prstGeom prst="rect">
            <a:avLst/>
          </a:prstGeom>
        </p:spPr>
        <p:txBody>
          <a:bodyPr spcFirstLastPara="1" wrap="square" lIns="91425" tIns="91425" rIns="91425" bIns="91425" anchor="t" anchorCtr="0">
            <a:noAutofit/>
          </a:bodyPr>
          <a:lstStyle/>
          <a:p>
            <a:r>
              <a:rPr lang="en-US" sz="2400" dirty="0"/>
              <a:t>Requirements </a:t>
            </a:r>
            <a:r>
              <a:rPr lang="en-US" sz="2400" dirty="0" err="1"/>
              <a:t>analyse</a:t>
            </a:r>
            <a:r>
              <a:rPr lang="en-US" sz="2400" dirty="0"/>
              <a:t> </a:t>
            </a:r>
            <a:r>
              <a:rPr lang="nl-NL" sz="2400" dirty="0"/>
              <a:t>op basis van de enquête.</a:t>
            </a:r>
            <a:endParaRPr lang="en-US" sz="2400" dirty="0"/>
          </a:p>
          <a:p>
            <a:endParaRPr lang="en-US" sz="2400" dirty="0"/>
          </a:p>
          <a:p>
            <a:pPr>
              <a:spcBef>
                <a:spcPts val="0"/>
              </a:spcBef>
            </a:pPr>
            <a:r>
              <a:rPr lang="en-US" sz="2400" dirty="0"/>
              <a:t>Mock-up </a:t>
            </a:r>
            <a:r>
              <a:rPr lang="en-US" sz="2400" dirty="0" err="1"/>
              <a:t>aan</a:t>
            </a:r>
            <a:r>
              <a:rPr lang="en-US" sz="2400" dirty="0"/>
              <a:t> de hand van de </a:t>
            </a:r>
            <a:r>
              <a:rPr lang="en-US" sz="2400" dirty="0" err="1"/>
              <a:t>analyse</a:t>
            </a:r>
            <a:r>
              <a:rPr lang="en-US" sz="2400" dirty="0"/>
              <a:t>.</a:t>
            </a:r>
          </a:p>
          <a:p>
            <a:pPr>
              <a:spcBef>
                <a:spcPts val="0"/>
              </a:spcBef>
            </a:pPr>
            <a:endParaRPr lang="en-US" sz="2400" dirty="0"/>
          </a:p>
          <a:p>
            <a:pPr>
              <a:spcBef>
                <a:spcPts val="0"/>
              </a:spcBef>
            </a:pPr>
            <a:r>
              <a:rPr lang="en-US" sz="2400" dirty="0" err="1"/>
              <a:t>Technische</a:t>
            </a:r>
            <a:r>
              <a:rPr lang="en-US" sz="2400" dirty="0"/>
              <a:t> </a:t>
            </a:r>
            <a:r>
              <a:rPr lang="en-US" sz="2400" dirty="0" err="1"/>
              <a:t>ontwerpen</a:t>
            </a:r>
            <a:r>
              <a:rPr lang="en-US" sz="2400" dirty="0"/>
              <a:t> </a:t>
            </a:r>
            <a:r>
              <a:rPr lang="en-US" sz="2400" dirty="0" err="1"/>
              <a:t>gebasseerd</a:t>
            </a:r>
            <a:r>
              <a:rPr lang="en-US" sz="2400" dirty="0"/>
              <a:t> op de mock-up.</a:t>
            </a:r>
          </a:p>
        </p:txBody>
      </p:sp>
      <p:sp>
        <p:nvSpPr>
          <p:cNvPr id="101" name="Google Shape;101;p16"/>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13</a:t>
            </a:fld>
            <a:endParaRPr/>
          </a:p>
        </p:txBody>
      </p:sp>
    </p:spTree>
    <p:extLst>
      <p:ext uri="{BB962C8B-B14F-4D97-AF65-F5344CB8AC3E}">
        <p14:creationId xmlns:p14="http://schemas.microsoft.com/office/powerpoint/2010/main" val="716079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9000" b="-9000"/>
          </a:stretch>
        </a:blip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solidFill>
                  <a:schemeClr val="bg1"/>
                </a:solidFill>
              </a:rPr>
              <a:t>realiseren</a:t>
            </a:r>
            <a:endParaRPr dirty="0">
              <a:solidFill>
                <a:schemeClr val="bg1"/>
              </a:solidFill>
            </a:endParaRPr>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14</a:t>
            </a:fld>
            <a:endParaRPr/>
          </a:p>
        </p:txBody>
      </p:sp>
      <p:sp>
        <p:nvSpPr>
          <p:cNvPr id="4" name="Google Shape;148;p22">
            <a:extLst>
              <a:ext uri="{FF2B5EF4-FFF2-40B4-BE49-F238E27FC236}">
                <a16:creationId xmlns:a16="http://schemas.microsoft.com/office/drawing/2014/main" id="{E11D7CA8-B721-4595-A42B-18CC0044C248}"/>
              </a:ext>
            </a:extLst>
          </p:cNvPr>
          <p:cNvSpPr/>
          <p:nvPr/>
        </p:nvSpPr>
        <p:spPr>
          <a:xfrm>
            <a:off x="4854121"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nl-NL" sz="1800" b="1" dirty="0">
                <a:solidFill>
                  <a:srgbClr val="FFFFFF"/>
                </a:solidFill>
                <a:latin typeface="Raleway"/>
                <a:ea typeface="Raleway"/>
                <a:cs typeface="Raleway"/>
                <a:sym typeface="Raleway"/>
              </a:rPr>
              <a:t>CI/CD omgeving</a:t>
            </a:r>
            <a:endParaRPr sz="1800" b="1" dirty="0">
              <a:solidFill>
                <a:srgbClr val="FFFFFF"/>
              </a:solidFill>
              <a:latin typeface="Raleway"/>
              <a:ea typeface="Raleway"/>
              <a:cs typeface="Raleway"/>
              <a:sym typeface="Raleway"/>
            </a:endParaRPr>
          </a:p>
        </p:txBody>
      </p:sp>
      <p:sp>
        <p:nvSpPr>
          <p:cNvPr id="5" name="Google Shape;149;p22">
            <a:extLst>
              <a:ext uri="{FF2B5EF4-FFF2-40B4-BE49-F238E27FC236}">
                <a16:creationId xmlns:a16="http://schemas.microsoft.com/office/drawing/2014/main" id="{2D93DE4E-6771-4766-A850-B82E998ACA8A}"/>
              </a:ext>
            </a:extLst>
          </p:cNvPr>
          <p:cNvSpPr/>
          <p:nvPr/>
        </p:nvSpPr>
        <p:spPr>
          <a:xfrm>
            <a:off x="2644560"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US" sz="1800" b="1" dirty="0">
                <a:solidFill>
                  <a:srgbClr val="FFFFFF"/>
                </a:solidFill>
                <a:latin typeface="Raleway"/>
                <a:ea typeface="Raleway"/>
                <a:cs typeface="Raleway"/>
                <a:sym typeface="Raleway"/>
              </a:rPr>
              <a:t>Back-end </a:t>
            </a:r>
          </a:p>
          <a:p>
            <a:pPr algn="ctr"/>
            <a:r>
              <a:rPr lang="en-US" sz="1800" b="1" dirty="0">
                <a:solidFill>
                  <a:srgbClr val="FFFFFF"/>
                </a:solidFill>
                <a:latin typeface="Raleway"/>
                <a:ea typeface="Raleway"/>
                <a:cs typeface="Raleway"/>
                <a:sym typeface="Raleway"/>
              </a:rPr>
              <a:t>&amp; </a:t>
            </a:r>
          </a:p>
          <a:p>
            <a:pPr algn="ctr"/>
            <a:r>
              <a:rPr lang="en-US" sz="1800" b="1" dirty="0">
                <a:solidFill>
                  <a:srgbClr val="FFFFFF"/>
                </a:solidFill>
                <a:latin typeface="Raleway"/>
                <a:ea typeface="Raleway"/>
                <a:cs typeface="Raleway"/>
                <a:sym typeface="Raleway"/>
              </a:rPr>
              <a:t>Database</a:t>
            </a:r>
            <a:endParaRPr sz="1800" b="1" dirty="0">
              <a:solidFill>
                <a:srgbClr val="FFFFFF"/>
              </a:solidFill>
              <a:latin typeface="Raleway"/>
              <a:ea typeface="Raleway"/>
              <a:cs typeface="Raleway"/>
              <a:sym typeface="Raleway"/>
            </a:endParaRPr>
          </a:p>
        </p:txBody>
      </p:sp>
      <p:sp>
        <p:nvSpPr>
          <p:cNvPr id="6" name="Google Shape;150;p22">
            <a:extLst>
              <a:ext uri="{FF2B5EF4-FFF2-40B4-BE49-F238E27FC236}">
                <a16:creationId xmlns:a16="http://schemas.microsoft.com/office/drawing/2014/main" id="{D24D0B3A-8B9F-4952-84E2-A0BF574A626A}"/>
              </a:ext>
            </a:extLst>
          </p:cNvPr>
          <p:cNvSpPr/>
          <p:nvPr/>
        </p:nvSpPr>
        <p:spPr>
          <a:xfrm>
            <a:off x="7097940"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US" sz="1800" b="1" dirty="0">
                <a:solidFill>
                  <a:srgbClr val="FFFFFF"/>
                </a:solidFill>
                <a:latin typeface="Raleway"/>
                <a:ea typeface="Raleway"/>
                <a:cs typeface="Raleway"/>
                <a:sym typeface="Raleway"/>
              </a:rPr>
              <a:t>Front-end</a:t>
            </a:r>
            <a:endParaRPr sz="1800" b="1"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075612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tijdens Paaspop 2019</a:t>
            </a:r>
            <a:endParaRPr dirty="0"/>
          </a:p>
        </p:txBody>
      </p:sp>
      <p:sp>
        <p:nvSpPr>
          <p:cNvPr id="124" name="Google Shape;124;p19"/>
          <p:cNvSpPr txBox="1">
            <a:spLocks noGrp="1"/>
          </p:cNvSpPr>
          <p:nvPr>
            <p:ph type="body" idx="1"/>
          </p:nvPr>
        </p:nvSpPr>
        <p:spPr>
          <a:xfrm>
            <a:off x="2230500"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Live testen</a:t>
            </a:r>
          </a:p>
          <a:p>
            <a:pPr marL="0" indent="0">
              <a:buNone/>
            </a:pPr>
            <a:r>
              <a:rPr lang="nl-NL" dirty="0"/>
              <a:t>Het </a:t>
            </a:r>
            <a:r>
              <a:rPr lang="nl-NL" dirty="0" err="1"/>
              <a:t>proof</a:t>
            </a:r>
            <a:r>
              <a:rPr lang="nl-NL" dirty="0"/>
              <a:t> of concept is ter live test in productie genomen en de festivalbezoekers konden de app gebruiken.</a:t>
            </a:r>
            <a:endParaRPr dirty="0"/>
          </a:p>
        </p:txBody>
      </p:sp>
      <p:sp>
        <p:nvSpPr>
          <p:cNvPr id="125" name="Google Shape;125;p19"/>
          <p:cNvSpPr txBox="1">
            <a:spLocks noGrp="1"/>
          </p:cNvSpPr>
          <p:nvPr>
            <p:ph type="body" idx="2"/>
          </p:nvPr>
        </p:nvSpPr>
        <p:spPr>
          <a:xfrm>
            <a:off x="4850102"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Verbeteren</a:t>
            </a:r>
          </a:p>
          <a:p>
            <a:pPr marL="0" indent="0">
              <a:buNone/>
            </a:pPr>
            <a:r>
              <a:rPr lang="nl-NL" dirty="0"/>
              <a:t>Tijdens de testen zijn fouten ontdekt die tijdens het festival opgelost zijn en door middel van de CI/CD omgeving als update doorgevoerd konden worden.</a:t>
            </a:r>
          </a:p>
        </p:txBody>
      </p:sp>
      <p:sp>
        <p:nvSpPr>
          <p:cNvPr id="126" name="Google Shape;126;p19"/>
          <p:cNvSpPr txBox="1">
            <a:spLocks noGrp="1"/>
          </p:cNvSpPr>
          <p:nvPr>
            <p:ph type="body" idx="3"/>
          </p:nvPr>
        </p:nvSpPr>
        <p:spPr>
          <a:xfrm>
            <a:off x="7469703"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Feesten</a:t>
            </a:r>
            <a:endParaRPr b="1" dirty="0"/>
          </a:p>
          <a:p>
            <a:pPr marL="0" indent="0">
              <a:buNone/>
            </a:pPr>
            <a:r>
              <a:rPr lang="nl-NL" dirty="0"/>
              <a:t>Samen met een hoop andere Info Support stagiaires en werknemers feesten en gebruik maken van mijn eigen app!</a:t>
            </a:r>
            <a:endParaRPr dirty="0"/>
          </a:p>
        </p:txBody>
      </p:sp>
      <p:sp>
        <p:nvSpPr>
          <p:cNvPr id="127" name="Google Shape;127;p19"/>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15</a:t>
            </a:fld>
            <a:endParaRPr dirty="0"/>
          </a:p>
        </p:txBody>
      </p:sp>
    </p:spTree>
    <p:extLst>
      <p:ext uri="{BB962C8B-B14F-4D97-AF65-F5344CB8AC3E}">
        <p14:creationId xmlns:p14="http://schemas.microsoft.com/office/powerpoint/2010/main" val="217759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na Paaspop 2019 / afronden</a:t>
            </a:r>
            <a:endParaRPr dirty="0"/>
          </a:p>
        </p:txBody>
      </p:sp>
      <p:sp>
        <p:nvSpPr>
          <p:cNvPr id="124" name="Google Shape;124;p19"/>
          <p:cNvSpPr txBox="1">
            <a:spLocks noGrp="1"/>
          </p:cNvSpPr>
          <p:nvPr>
            <p:ph type="body" idx="1"/>
          </p:nvPr>
        </p:nvSpPr>
        <p:spPr>
          <a:xfrm>
            <a:off x="2230500"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Adviseren</a:t>
            </a:r>
          </a:p>
          <a:p>
            <a:pPr marL="0" indent="0">
              <a:buNone/>
            </a:pPr>
            <a:r>
              <a:rPr lang="nl-NL" dirty="0"/>
              <a:t>Adviesrapport aan de directie van Paaspop schrijven en dit mondeling toelichten door middel van een presentatie.</a:t>
            </a:r>
            <a:endParaRPr dirty="0"/>
          </a:p>
        </p:txBody>
      </p:sp>
      <p:sp>
        <p:nvSpPr>
          <p:cNvPr id="125" name="Google Shape;125;p19"/>
          <p:cNvSpPr txBox="1">
            <a:spLocks noGrp="1"/>
          </p:cNvSpPr>
          <p:nvPr>
            <p:ph type="body" idx="2"/>
          </p:nvPr>
        </p:nvSpPr>
        <p:spPr>
          <a:xfrm>
            <a:off x="4850102"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Testen en non-</a:t>
            </a:r>
            <a:r>
              <a:rPr lang="nl-NL" b="1" dirty="0" err="1"/>
              <a:t>functionals</a:t>
            </a:r>
            <a:endParaRPr lang="nl-NL" b="1" dirty="0"/>
          </a:p>
          <a:p>
            <a:pPr marL="0" indent="0">
              <a:buNone/>
            </a:pPr>
            <a:r>
              <a:rPr lang="nl-NL" dirty="0"/>
              <a:t>Met nieuwe kennis automatisch testen geschreven voor de </a:t>
            </a:r>
            <a:r>
              <a:rPr lang="nl-NL" dirty="0" err="1"/>
              <a:t>back-end</a:t>
            </a:r>
            <a:r>
              <a:rPr lang="nl-NL" dirty="0"/>
              <a:t>. Daarnaast non-</a:t>
            </a:r>
            <a:r>
              <a:rPr lang="nl-NL" dirty="0" err="1"/>
              <a:t>functionals</a:t>
            </a:r>
            <a:r>
              <a:rPr lang="nl-NL" dirty="0"/>
              <a:t> gemaakt.</a:t>
            </a:r>
          </a:p>
        </p:txBody>
      </p:sp>
      <p:sp>
        <p:nvSpPr>
          <p:cNvPr id="126" name="Google Shape;126;p19"/>
          <p:cNvSpPr txBox="1">
            <a:spLocks noGrp="1"/>
          </p:cNvSpPr>
          <p:nvPr>
            <p:ph type="body" idx="3"/>
          </p:nvPr>
        </p:nvSpPr>
        <p:spPr>
          <a:xfrm>
            <a:off x="7469703"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Documenteren</a:t>
            </a:r>
          </a:p>
          <a:p>
            <a:pPr marL="0" indent="0">
              <a:buNone/>
            </a:pPr>
            <a:r>
              <a:rPr lang="nl-NL" dirty="0"/>
              <a:t>Alles wat nog gedocumenteerd moest worden voor het portfolio gedocumenteerd.</a:t>
            </a:r>
            <a:endParaRPr dirty="0"/>
          </a:p>
        </p:txBody>
      </p:sp>
      <p:sp>
        <p:nvSpPr>
          <p:cNvPr id="127" name="Google Shape;127;p19"/>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16</a:t>
            </a:fld>
            <a:endParaRPr/>
          </a:p>
        </p:txBody>
      </p:sp>
    </p:spTree>
    <p:extLst>
      <p:ext uri="{BB962C8B-B14F-4D97-AF65-F5344CB8AC3E}">
        <p14:creationId xmlns:p14="http://schemas.microsoft.com/office/powerpoint/2010/main" val="3128725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r>
              <a:rPr lang="en-US" dirty="0"/>
              <a:t>Het </a:t>
            </a:r>
            <a:r>
              <a:rPr lang="en-US" dirty="0" err="1"/>
              <a:t>proces</a:t>
            </a:r>
            <a:r>
              <a:rPr lang="en-US" dirty="0"/>
              <a:t>:</a:t>
            </a:r>
            <a:endParaRPr lang="nl-NL"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resultaten</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17</a:t>
            </a:fld>
            <a:endParaRPr/>
          </a:p>
        </p:txBody>
      </p:sp>
    </p:spTree>
    <p:extLst>
      <p:ext uri="{BB962C8B-B14F-4D97-AF65-F5344CB8AC3E}">
        <p14:creationId xmlns:p14="http://schemas.microsoft.com/office/powerpoint/2010/main" val="21157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enquête onderzoek</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18</a:t>
            </a:fld>
            <a:endParaRPr/>
          </a:p>
        </p:txBody>
      </p:sp>
      <p:pic>
        <p:nvPicPr>
          <p:cNvPr id="4" name="Picture 3" descr="C:\Users\merikw\AppData\Local\Microsoft\Windows\INetCache\Content.MSO\4DFC26F2.tmp">
            <a:extLst>
              <a:ext uri="{FF2B5EF4-FFF2-40B4-BE49-F238E27FC236}">
                <a16:creationId xmlns:a16="http://schemas.microsoft.com/office/drawing/2014/main" id="{19DB89C4-F255-4858-B689-F932BCC6AFB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272" y="1483065"/>
            <a:ext cx="5313161" cy="2657304"/>
          </a:xfrm>
          <a:prstGeom prst="rect">
            <a:avLst/>
          </a:prstGeom>
          <a:noFill/>
          <a:ln>
            <a:noFill/>
          </a:ln>
        </p:spPr>
      </p:pic>
      <p:pic>
        <p:nvPicPr>
          <p:cNvPr id="5" name="Picture 4" descr="C:\Users\merikw\AppData\Local\Microsoft\Windows\INetCache\Content.MSO\5C7E13D0.tmp">
            <a:extLst>
              <a:ext uri="{FF2B5EF4-FFF2-40B4-BE49-F238E27FC236}">
                <a16:creationId xmlns:a16="http://schemas.microsoft.com/office/drawing/2014/main" id="{1C2105EA-A65F-4994-9DC7-F9F53F5ACF8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4679" y="2178373"/>
            <a:ext cx="5091675" cy="4155348"/>
          </a:xfrm>
          <a:prstGeom prst="rect">
            <a:avLst/>
          </a:prstGeom>
          <a:noFill/>
          <a:ln>
            <a:noFill/>
          </a:ln>
        </p:spPr>
      </p:pic>
      <p:pic>
        <p:nvPicPr>
          <p:cNvPr id="6" name="Picture 5" descr="C:\Users\merikw\AppData\Local\Microsoft\Windows\INetCache\Content.MSO\EF178846.tmp">
            <a:extLst>
              <a:ext uri="{FF2B5EF4-FFF2-40B4-BE49-F238E27FC236}">
                <a16:creationId xmlns:a16="http://schemas.microsoft.com/office/drawing/2014/main" id="{50690D24-89F7-4E5D-A868-68E91FD1C71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385" y="3974211"/>
            <a:ext cx="4647407" cy="2410714"/>
          </a:xfrm>
          <a:prstGeom prst="rect">
            <a:avLst/>
          </a:prstGeom>
          <a:noFill/>
          <a:ln>
            <a:noFill/>
          </a:ln>
        </p:spPr>
      </p:pic>
    </p:spTree>
    <p:extLst>
      <p:ext uri="{BB962C8B-B14F-4D97-AF65-F5344CB8AC3E}">
        <p14:creationId xmlns:p14="http://schemas.microsoft.com/office/powerpoint/2010/main" val="121106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functioneel ontwerp 1/3</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19</a:t>
            </a:fld>
            <a:endParaRPr/>
          </a:p>
        </p:txBody>
      </p:sp>
      <p:pic>
        <p:nvPicPr>
          <p:cNvPr id="4" name="Picture 3">
            <a:extLst>
              <a:ext uri="{FF2B5EF4-FFF2-40B4-BE49-F238E27FC236}">
                <a16:creationId xmlns:a16="http://schemas.microsoft.com/office/drawing/2014/main" id="{B7639169-C02F-4EF9-A880-7EC4E646813A}"/>
              </a:ext>
            </a:extLst>
          </p:cNvPr>
          <p:cNvPicPr>
            <a:picLocks noChangeAspect="1"/>
          </p:cNvPicPr>
          <p:nvPr/>
        </p:nvPicPr>
        <p:blipFill>
          <a:blip r:embed="rId3"/>
          <a:stretch>
            <a:fillRect/>
          </a:stretch>
        </p:blipFill>
        <p:spPr>
          <a:xfrm>
            <a:off x="1292966" y="1513796"/>
            <a:ext cx="9605818" cy="4717100"/>
          </a:xfrm>
          <a:prstGeom prst="rect">
            <a:avLst/>
          </a:prstGeom>
        </p:spPr>
      </p:pic>
    </p:spTree>
    <p:extLst>
      <p:ext uri="{BB962C8B-B14F-4D97-AF65-F5344CB8AC3E}">
        <p14:creationId xmlns:p14="http://schemas.microsoft.com/office/powerpoint/2010/main" val="225109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1730125"/>
            <a:ext cx="6141600" cy="1546500"/>
          </a:xfrm>
          <a:prstGeom prst="rect">
            <a:avLst/>
          </a:prstGeom>
        </p:spPr>
        <p:txBody>
          <a:bodyPr spcFirstLastPara="1" wrap="square" lIns="91425" tIns="91425" rIns="91425" bIns="91425" anchor="b" anchorCtr="0">
            <a:noAutofit/>
          </a:bodyPr>
          <a:lstStyle/>
          <a:p>
            <a:r>
              <a:rPr lang="nl-NL" dirty="0"/>
              <a:t>Betrokken bedrijven:</a:t>
            </a:r>
            <a:endParaRPr dirty="0"/>
          </a:p>
        </p:txBody>
      </p:sp>
      <p:sp>
        <p:nvSpPr>
          <p:cNvPr id="87" name="Google Shape;87;p14"/>
          <p:cNvSpPr txBox="1">
            <a:spLocks noGrp="1"/>
          </p:cNvSpPr>
          <p:nvPr>
            <p:ph type="subTitle" idx="1"/>
          </p:nvPr>
        </p:nvSpPr>
        <p:spPr>
          <a:xfrm>
            <a:off x="3025200" y="3405746"/>
            <a:ext cx="6141600" cy="1046400"/>
          </a:xfrm>
          <a:prstGeom prst="rect">
            <a:avLst/>
          </a:prstGeom>
        </p:spPr>
        <p:txBody>
          <a:bodyPr spcFirstLastPara="1" wrap="square" lIns="91425" tIns="91425" rIns="91425" bIns="91425" anchor="t" anchorCtr="0">
            <a:noAutofit/>
          </a:bodyPr>
          <a:lstStyle/>
          <a:p>
            <a:pPr marL="0" indent="0"/>
            <a:r>
              <a:rPr lang="en-US" dirty="0" err="1"/>
              <a:t>afstudeerbedrijf</a:t>
            </a:r>
            <a:r>
              <a:rPr lang="en-US" dirty="0"/>
              <a:t> &amp; </a:t>
            </a:r>
            <a:r>
              <a:rPr lang="en-US" dirty="0" err="1"/>
              <a:t>klant</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functioneel ontwerp 2/3</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20</a:t>
            </a:fld>
            <a:endParaRPr/>
          </a:p>
        </p:txBody>
      </p:sp>
      <p:pic>
        <p:nvPicPr>
          <p:cNvPr id="2" name="Picture 1">
            <a:extLst>
              <a:ext uri="{FF2B5EF4-FFF2-40B4-BE49-F238E27FC236}">
                <a16:creationId xmlns:a16="http://schemas.microsoft.com/office/drawing/2014/main" id="{9BE884BA-A5E2-4287-9D04-84516D202B6E}"/>
              </a:ext>
            </a:extLst>
          </p:cNvPr>
          <p:cNvPicPr>
            <a:picLocks noChangeAspect="1"/>
          </p:cNvPicPr>
          <p:nvPr/>
        </p:nvPicPr>
        <p:blipFill>
          <a:blip r:embed="rId3"/>
          <a:stretch>
            <a:fillRect/>
          </a:stretch>
        </p:blipFill>
        <p:spPr>
          <a:xfrm>
            <a:off x="1353564" y="1523031"/>
            <a:ext cx="9484621" cy="4686633"/>
          </a:xfrm>
          <a:prstGeom prst="rect">
            <a:avLst/>
          </a:prstGeom>
        </p:spPr>
      </p:pic>
    </p:spTree>
    <p:extLst>
      <p:ext uri="{BB962C8B-B14F-4D97-AF65-F5344CB8AC3E}">
        <p14:creationId xmlns:p14="http://schemas.microsoft.com/office/powerpoint/2010/main" val="2641696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functioneel ontwerp 3/3</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21</a:t>
            </a:fld>
            <a:endParaRPr/>
          </a:p>
        </p:txBody>
      </p:sp>
      <p:pic>
        <p:nvPicPr>
          <p:cNvPr id="2" name="Picture 1">
            <a:extLst>
              <a:ext uri="{FF2B5EF4-FFF2-40B4-BE49-F238E27FC236}">
                <a16:creationId xmlns:a16="http://schemas.microsoft.com/office/drawing/2014/main" id="{9A581AB4-302E-4998-B30D-039DA93D182E}"/>
              </a:ext>
            </a:extLst>
          </p:cNvPr>
          <p:cNvPicPr>
            <a:picLocks noChangeAspect="1"/>
          </p:cNvPicPr>
          <p:nvPr/>
        </p:nvPicPr>
        <p:blipFill>
          <a:blip r:embed="rId3"/>
          <a:stretch>
            <a:fillRect/>
          </a:stretch>
        </p:blipFill>
        <p:spPr>
          <a:xfrm>
            <a:off x="2786024" y="1567104"/>
            <a:ext cx="6619701" cy="4685915"/>
          </a:xfrm>
          <a:prstGeom prst="rect">
            <a:avLst/>
          </a:prstGeom>
        </p:spPr>
      </p:pic>
    </p:spTree>
    <p:extLst>
      <p:ext uri="{BB962C8B-B14F-4D97-AF65-F5344CB8AC3E}">
        <p14:creationId xmlns:p14="http://schemas.microsoft.com/office/powerpoint/2010/main" val="2957012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Klassendiagram &amp; ERD</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22</a:t>
            </a:fld>
            <a:endParaRPr/>
          </a:p>
        </p:txBody>
      </p:sp>
      <p:pic>
        <p:nvPicPr>
          <p:cNvPr id="5" name="Picture 4">
            <a:extLst>
              <a:ext uri="{FF2B5EF4-FFF2-40B4-BE49-F238E27FC236}">
                <a16:creationId xmlns:a16="http://schemas.microsoft.com/office/drawing/2014/main" id="{AB96E90D-9661-4AFB-8C46-34A2B8065E0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15237" y="1394651"/>
            <a:ext cx="8361275" cy="5177599"/>
          </a:xfrm>
          <a:prstGeom prst="rect">
            <a:avLst/>
          </a:prstGeom>
        </p:spPr>
      </p:pic>
    </p:spTree>
    <p:extLst>
      <p:ext uri="{BB962C8B-B14F-4D97-AF65-F5344CB8AC3E}">
        <p14:creationId xmlns:p14="http://schemas.microsoft.com/office/powerpoint/2010/main" val="931707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technisch ontwerp: clean </a:t>
            </a:r>
            <a:r>
              <a:rPr lang="nl-NL" dirty="0" err="1"/>
              <a:t>architecture</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23</a:t>
            </a:fld>
            <a:endParaRPr/>
          </a:p>
        </p:txBody>
      </p:sp>
      <p:pic>
        <p:nvPicPr>
          <p:cNvPr id="4" name="Picture 3" descr="clean-architecture-diagram-2.png">
            <a:extLst>
              <a:ext uri="{FF2B5EF4-FFF2-40B4-BE49-F238E27FC236}">
                <a16:creationId xmlns:a16="http://schemas.microsoft.com/office/drawing/2014/main" id="{1F34CEC8-18CB-4AD0-BD2A-32937F62BF88}"/>
              </a:ext>
            </a:extLst>
          </p:cNvPr>
          <p:cNvPicPr/>
          <p:nvPr/>
        </p:nvPicPr>
        <p:blipFill rotWithShape="1">
          <a:blip r:embed="rId3" cstate="print">
            <a:extLst>
              <a:ext uri="{28A0092B-C50C-407E-A947-70E740481C1C}">
                <a14:useLocalDpi xmlns:a14="http://schemas.microsoft.com/office/drawing/2010/main" val="0"/>
              </a:ext>
            </a:extLst>
          </a:blip>
          <a:srcRect l="14353" t="3430" r="3167" b="15665"/>
          <a:stretch/>
        </p:blipFill>
        <p:spPr bwMode="auto">
          <a:xfrm>
            <a:off x="2251478" y="1595758"/>
            <a:ext cx="5322388" cy="3911183"/>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2BC6D94-9E17-45DF-977A-7F29516763FC}"/>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7878014" y="1595757"/>
            <a:ext cx="2007136" cy="39111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9837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technisch ontwerp: CQS patroon</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24</a:t>
            </a:fld>
            <a:endParaRPr/>
          </a:p>
        </p:txBody>
      </p:sp>
      <p:pic>
        <p:nvPicPr>
          <p:cNvPr id="4" name="Picture 3">
            <a:extLst>
              <a:ext uri="{FF2B5EF4-FFF2-40B4-BE49-F238E27FC236}">
                <a16:creationId xmlns:a16="http://schemas.microsoft.com/office/drawing/2014/main" id="{D6AA7686-3374-48C2-B8B8-1F25545980B5}"/>
              </a:ext>
            </a:extLst>
          </p:cNvPr>
          <p:cNvPicPr/>
          <p:nvPr/>
        </p:nvPicPr>
        <p:blipFill>
          <a:blip r:embed="rId3">
            <a:extLst>
              <a:ext uri="{28A0092B-C50C-407E-A947-70E740481C1C}">
                <a14:useLocalDpi xmlns:a14="http://schemas.microsoft.com/office/drawing/2010/main" val="0"/>
              </a:ext>
            </a:extLst>
          </a:blip>
          <a:stretch>
            <a:fillRect/>
          </a:stretch>
        </p:blipFill>
        <p:spPr>
          <a:xfrm>
            <a:off x="4146501" y="1819650"/>
            <a:ext cx="3898748" cy="4036658"/>
          </a:xfrm>
          <a:prstGeom prst="rect">
            <a:avLst/>
          </a:prstGeom>
        </p:spPr>
      </p:pic>
    </p:spTree>
    <p:extLst>
      <p:ext uri="{BB962C8B-B14F-4D97-AF65-F5344CB8AC3E}">
        <p14:creationId xmlns:p14="http://schemas.microsoft.com/office/powerpoint/2010/main" val="272802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technisch ontwerp: </a:t>
            </a:r>
            <a:r>
              <a:rPr lang="nl-NL" dirty="0" err="1"/>
              <a:t>back-end</a:t>
            </a:r>
            <a:r>
              <a:rPr lang="nl-NL" dirty="0"/>
              <a:t> low level</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25</a:t>
            </a:fld>
            <a:endParaRPr/>
          </a:p>
        </p:txBody>
      </p:sp>
      <p:pic>
        <p:nvPicPr>
          <p:cNvPr id="4" name="Picture 3">
            <a:extLst>
              <a:ext uri="{FF2B5EF4-FFF2-40B4-BE49-F238E27FC236}">
                <a16:creationId xmlns:a16="http://schemas.microsoft.com/office/drawing/2014/main" id="{A8A6FEA7-203A-41D9-A600-17B8E100884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12800" y="1385905"/>
            <a:ext cx="4566149" cy="4923070"/>
          </a:xfrm>
          <a:prstGeom prst="rect">
            <a:avLst/>
          </a:prstGeom>
        </p:spPr>
      </p:pic>
    </p:spTree>
    <p:extLst>
      <p:ext uri="{BB962C8B-B14F-4D97-AF65-F5344CB8AC3E}">
        <p14:creationId xmlns:p14="http://schemas.microsoft.com/office/powerpoint/2010/main" val="251523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technisch ontwerp: front-end low level</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26</a:t>
            </a:fld>
            <a:endParaRPr/>
          </a:p>
        </p:txBody>
      </p:sp>
      <p:pic>
        <p:nvPicPr>
          <p:cNvPr id="4" name="Picture 3">
            <a:extLst>
              <a:ext uri="{FF2B5EF4-FFF2-40B4-BE49-F238E27FC236}">
                <a16:creationId xmlns:a16="http://schemas.microsoft.com/office/drawing/2014/main" id="{42C020B3-B1F3-4972-84D7-C98E37BC86B3}"/>
              </a:ext>
            </a:extLst>
          </p:cNvPr>
          <p:cNvPicPr/>
          <p:nvPr/>
        </p:nvPicPr>
        <p:blipFill>
          <a:blip r:embed="rId3">
            <a:extLst>
              <a:ext uri="{28A0092B-C50C-407E-A947-70E740481C1C}">
                <a14:useLocalDpi xmlns:a14="http://schemas.microsoft.com/office/drawing/2010/main" val="0"/>
              </a:ext>
            </a:extLst>
          </a:blip>
          <a:stretch>
            <a:fillRect/>
          </a:stretch>
        </p:blipFill>
        <p:spPr>
          <a:xfrm>
            <a:off x="3166944" y="1568329"/>
            <a:ext cx="5857862" cy="3994296"/>
          </a:xfrm>
          <a:prstGeom prst="rect">
            <a:avLst/>
          </a:prstGeom>
        </p:spPr>
      </p:pic>
    </p:spTree>
    <p:extLst>
      <p:ext uri="{BB962C8B-B14F-4D97-AF65-F5344CB8AC3E}">
        <p14:creationId xmlns:p14="http://schemas.microsoft.com/office/powerpoint/2010/main" val="2900375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r>
              <a:rPr lang="en-US" dirty="0" err="1"/>
              <a:t>Uiteindelijke</a:t>
            </a:r>
            <a:r>
              <a:rPr lang="en-US" dirty="0"/>
              <a:t> </a:t>
            </a:r>
            <a:r>
              <a:rPr lang="en-US" dirty="0" err="1"/>
              <a:t>resultaat</a:t>
            </a:r>
            <a:r>
              <a:rPr lang="en-US" dirty="0"/>
              <a:t>:</a:t>
            </a:r>
            <a:endParaRPr lang="nl-NL"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demo</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27</a:t>
            </a:fld>
            <a:endParaRPr/>
          </a:p>
        </p:txBody>
      </p:sp>
    </p:spTree>
    <p:extLst>
      <p:ext uri="{BB962C8B-B14F-4D97-AF65-F5344CB8AC3E}">
        <p14:creationId xmlns:p14="http://schemas.microsoft.com/office/powerpoint/2010/main" val="3939966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30"/>
        <p:cNvGrpSpPr/>
        <p:nvPr/>
      </p:nvGrpSpPr>
      <p:grpSpPr>
        <a:xfrm>
          <a:off x="0" y="0"/>
          <a:ext cx="0" cy="0"/>
          <a:chOff x="0" y="0"/>
          <a:chExt cx="0" cy="0"/>
        </a:xfrm>
      </p:grpSpPr>
      <p:sp>
        <p:nvSpPr>
          <p:cNvPr id="231" name="Google Shape;231;p30"/>
          <p:cNvSpPr/>
          <p:nvPr/>
        </p:nvSpPr>
        <p:spPr>
          <a:xfrm>
            <a:off x="6604537" y="653113"/>
            <a:ext cx="2766776" cy="555177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2" name="Google Shape;232;p30"/>
          <p:cNvSpPr txBox="1">
            <a:spLocks noGrp="1"/>
          </p:cNvSpPr>
          <p:nvPr>
            <p:ph type="body" idx="4294967295"/>
          </p:nvPr>
        </p:nvSpPr>
        <p:spPr>
          <a:xfrm>
            <a:off x="2885875" y="894850"/>
            <a:ext cx="3197100" cy="4698600"/>
          </a:xfrm>
          <a:prstGeom prst="rect">
            <a:avLst/>
          </a:prstGeom>
        </p:spPr>
        <p:txBody>
          <a:bodyPr spcFirstLastPara="1" wrap="square" lIns="91425" tIns="91425" rIns="91425" bIns="91425" anchor="b" anchorCtr="0">
            <a:noAutofit/>
          </a:bodyPr>
          <a:lstStyle/>
          <a:p>
            <a:pPr marL="0" indent="0" algn="r">
              <a:buNone/>
            </a:pPr>
            <a:r>
              <a:rPr lang="en-US" sz="1800" dirty="0">
                <a:latin typeface="Homemade Apple"/>
                <a:ea typeface="Homemade Apple"/>
                <a:cs typeface="Homemade Apple"/>
                <a:sym typeface="Homemade Apple"/>
              </a:rPr>
              <a:t>Paaspop App</a:t>
            </a:r>
            <a:endParaRPr sz="1800" dirty="0"/>
          </a:p>
          <a:p>
            <a:pPr marL="0" indent="0" algn="r">
              <a:buNone/>
            </a:pPr>
            <a:r>
              <a:rPr lang="nl-NL" sz="1800" dirty="0"/>
              <a:t>Het uiteindelijke resultaat dat tijdens Paaspop 2019 gebruikt is door de bezoekers.</a:t>
            </a:r>
            <a:endParaRPr sz="1800" dirty="0"/>
          </a:p>
        </p:txBody>
      </p:sp>
      <p:sp>
        <p:nvSpPr>
          <p:cNvPr id="233" name="Google Shape;233;p30"/>
          <p:cNvSpPr/>
          <p:nvPr/>
        </p:nvSpPr>
        <p:spPr>
          <a:xfrm>
            <a:off x="6723425" y="1118675"/>
            <a:ext cx="2529000" cy="4474800"/>
          </a:xfrm>
          <a:prstGeom prst="rect">
            <a:avLst/>
          </a:prstGeom>
          <a:solidFill>
            <a:srgbClr val="F3F3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algn="ctr"/>
            <a:r>
              <a:rPr lang="en" sz="1000">
                <a:solidFill>
                  <a:srgbClr val="999999"/>
                </a:solidFill>
              </a:rPr>
              <a:t>Place your screenshot here</a:t>
            </a:r>
            <a:endParaRPr sz="1000">
              <a:solidFill>
                <a:srgbClr val="999999"/>
              </a:solidFill>
            </a:endParaRPr>
          </a:p>
        </p:txBody>
      </p:sp>
      <p:sp>
        <p:nvSpPr>
          <p:cNvPr id="234" name="Google Shape;234;p30"/>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28</a:t>
            </a:fld>
            <a:endParaRPr/>
          </a:p>
        </p:txBody>
      </p:sp>
      <p:pic>
        <p:nvPicPr>
          <p:cNvPr id="5" name="Demo presentatie_Large (1)">
            <a:hlinkClick r:id="" action="ppaction://media"/>
            <a:extLst>
              <a:ext uri="{FF2B5EF4-FFF2-40B4-BE49-F238E27FC236}">
                <a16:creationId xmlns:a16="http://schemas.microsoft.com/office/drawing/2014/main" id="{1899040E-C2BF-47A8-AD8B-BB372E2D619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7657" t="11332" r="37900" b="12602"/>
          <a:stretch/>
        </p:blipFill>
        <p:spPr>
          <a:xfrm>
            <a:off x="6723426" y="1118675"/>
            <a:ext cx="2528999" cy="4474775"/>
          </a:xfrm>
          <a:prstGeom prst="rect">
            <a:avLst/>
          </a:prstGeom>
        </p:spPr>
      </p:pic>
    </p:spTree>
    <p:extLst>
      <p:ext uri="{BB962C8B-B14F-4D97-AF65-F5344CB8AC3E}">
        <p14:creationId xmlns:p14="http://schemas.microsoft.com/office/powerpoint/2010/main" val="364867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2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83"/>
        <p:cNvGrpSpPr/>
        <p:nvPr/>
      </p:nvGrpSpPr>
      <p:grpSpPr>
        <a:xfrm>
          <a:off x="0" y="0"/>
          <a:ext cx="0" cy="0"/>
          <a:chOff x="0" y="0"/>
          <a:chExt cx="0" cy="0"/>
        </a:xfrm>
      </p:grpSpPr>
      <p:sp>
        <p:nvSpPr>
          <p:cNvPr id="185" name="Google Shape;185;p26"/>
          <p:cNvSpPr txBox="1">
            <a:spLocks noGrp="1"/>
          </p:cNvSpPr>
          <p:nvPr>
            <p:ph type="subTitle" idx="4294967295"/>
          </p:nvPr>
        </p:nvSpPr>
        <p:spPr>
          <a:xfrm>
            <a:off x="3070650" y="1875531"/>
            <a:ext cx="6050700" cy="617700"/>
          </a:xfrm>
          <a:prstGeom prst="rect">
            <a:avLst/>
          </a:prstGeom>
        </p:spPr>
        <p:txBody>
          <a:bodyPr spcFirstLastPara="1" wrap="square" lIns="91425" tIns="91425" rIns="91425" bIns="91425" anchor="t" anchorCtr="0">
            <a:noAutofit/>
          </a:bodyPr>
          <a:lstStyle/>
          <a:p>
            <a:pPr marL="0" indent="0" algn="ctr">
              <a:buNone/>
            </a:pPr>
            <a:r>
              <a:rPr lang="nl-NL" sz="1800" dirty="0">
                <a:latin typeface="Homemade Apple"/>
                <a:ea typeface="Homemade Apple"/>
                <a:cs typeface="Homemade Apple"/>
                <a:sym typeface="Homemade Apple"/>
              </a:rPr>
              <a:t>afstudeerbedrijf + interne opdrachtgever</a:t>
            </a:r>
            <a:endParaRPr sz="1800" dirty="0">
              <a:latin typeface="Homemade Apple"/>
              <a:ea typeface="Homemade Apple"/>
              <a:cs typeface="Homemade Apple"/>
              <a:sym typeface="Homemade Apple"/>
            </a:endParaRPr>
          </a:p>
        </p:txBody>
      </p:sp>
      <p:sp>
        <p:nvSpPr>
          <p:cNvPr id="186" name="Google Shape;186;p26"/>
          <p:cNvSpPr txBox="1">
            <a:spLocks noGrp="1"/>
          </p:cNvSpPr>
          <p:nvPr>
            <p:ph type="ctrTitle" idx="4294967295"/>
          </p:nvPr>
        </p:nvSpPr>
        <p:spPr>
          <a:xfrm>
            <a:off x="3070650" y="4437303"/>
            <a:ext cx="6050700" cy="1193400"/>
          </a:xfrm>
          <a:prstGeom prst="rect">
            <a:avLst/>
          </a:prstGeom>
        </p:spPr>
        <p:txBody>
          <a:bodyPr spcFirstLastPara="1" wrap="square" lIns="91425" tIns="91425" rIns="91425" bIns="91425" anchor="ctr" anchorCtr="0">
            <a:noAutofit/>
          </a:bodyPr>
          <a:lstStyle/>
          <a:p>
            <a:r>
              <a:rPr lang="en" sz="6000" b="1" dirty="0">
                <a:latin typeface="Raleway"/>
                <a:ea typeface="Raleway"/>
                <a:cs typeface="Raleway"/>
                <a:sym typeface="Raleway"/>
              </a:rPr>
              <a:t>50+</a:t>
            </a:r>
            <a:endParaRPr sz="6000" b="1" dirty="0">
              <a:latin typeface="Raleway"/>
              <a:ea typeface="Raleway"/>
              <a:cs typeface="Raleway"/>
              <a:sym typeface="Raleway"/>
            </a:endParaRPr>
          </a:p>
        </p:txBody>
      </p:sp>
      <p:sp>
        <p:nvSpPr>
          <p:cNvPr id="187" name="Google Shape;187;p26"/>
          <p:cNvSpPr txBox="1">
            <a:spLocks noGrp="1"/>
          </p:cNvSpPr>
          <p:nvPr>
            <p:ph type="subTitle" idx="4294967295"/>
          </p:nvPr>
        </p:nvSpPr>
        <p:spPr>
          <a:xfrm>
            <a:off x="3070650" y="5378850"/>
            <a:ext cx="6050700" cy="617700"/>
          </a:xfrm>
          <a:prstGeom prst="rect">
            <a:avLst/>
          </a:prstGeom>
        </p:spPr>
        <p:txBody>
          <a:bodyPr spcFirstLastPara="1" wrap="square" lIns="91425" tIns="91425" rIns="91425" bIns="91425" anchor="t" anchorCtr="0">
            <a:noAutofit/>
          </a:bodyPr>
          <a:lstStyle/>
          <a:p>
            <a:pPr marL="0" indent="0" algn="ctr">
              <a:buNone/>
            </a:pPr>
            <a:r>
              <a:rPr lang="nl-NL" sz="1800" dirty="0">
                <a:latin typeface="Homemade Apple"/>
                <a:ea typeface="Homemade Apple"/>
                <a:cs typeface="Homemade Apple"/>
                <a:sym typeface="Homemade Apple"/>
              </a:rPr>
              <a:t>stagiaires</a:t>
            </a:r>
            <a:endParaRPr sz="1800" dirty="0">
              <a:latin typeface="Homemade Apple"/>
              <a:ea typeface="Homemade Apple"/>
              <a:cs typeface="Homemade Apple"/>
              <a:sym typeface="Homemade Apple"/>
            </a:endParaRPr>
          </a:p>
        </p:txBody>
      </p:sp>
      <p:sp>
        <p:nvSpPr>
          <p:cNvPr id="188" name="Google Shape;188;p26"/>
          <p:cNvSpPr txBox="1">
            <a:spLocks noGrp="1"/>
          </p:cNvSpPr>
          <p:nvPr>
            <p:ph type="ctrTitle" idx="4294967295"/>
          </p:nvPr>
        </p:nvSpPr>
        <p:spPr>
          <a:xfrm>
            <a:off x="3070650" y="2713049"/>
            <a:ext cx="6050700" cy="1193400"/>
          </a:xfrm>
          <a:prstGeom prst="rect">
            <a:avLst/>
          </a:prstGeom>
        </p:spPr>
        <p:txBody>
          <a:bodyPr spcFirstLastPara="1" wrap="square" lIns="91425" tIns="91425" rIns="91425" bIns="91425" anchor="ctr" anchorCtr="0">
            <a:noAutofit/>
          </a:bodyPr>
          <a:lstStyle/>
          <a:p>
            <a:r>
              <a:rPr lang="en" sz="6000" b="1" dirty="0">
                <a:latin typeface="Raleway"/>
                <a:ea typeface="Raleway"/>
                <a:cs typeface="Raleway"/>
                <a:sym typeface="Raleway"/>
              </a:rPr>
              <a:t>400+</a:t>
            </a:r>
            <a:endParaRPr sz="6000" b="1" dirty="0">
              <a:latin typeface="Raleway"/>
              <a:ea typeface="Raleway"/>
              <a:cs typeface="Raleway"/>
              <a:sym typeface="Raleway"/>
            </a:endParaRPr>
          </a:p>
        </p:txBody>
      </p:sp>
      <p:sp>
        <p:nvSpPr>
          <p:cNvPr id="189" name="Google Shape;189;p26"/>
          <p:cNvSpPr txBox="1">
            <a:spLocks noGrp="1"/>
          </p:cNvSpPr>
          <p:nvPr>
            <p:ph type="subTitle" idx="4294967295"/>
          </p:nvPr>
        </p:nvSpPr>
        <p:spPr>
          <a:xfrm>
            <a:off x="3070650" y="3654595"/>
            <a:ext cx="6050700" cy="617700"/>
          </a:xfrm>
          <a:prstGeom prst="rect">
            <a:avLst/>
          </a:prstGeom>
        </p:spPr>
        <p:txBody>
          <a:bodyPr spcFirstLastPara="1" wrap="square" lIns="91425" tIns="91425" rIns="91425" bIns="91425" anchor="t" anchorCtr="0">
            <a:noAutofit/>
          </a:bodyPr>
          <a:lstStyle/>
          <a:p>
            <a:pPr marL="0" indent="0" algn="ctr">
              <a:buNone/>
            </a:pPr>
            <a:r>
              <a:rPr lang="nl-NL" sz="1800" dirty="0">
                <a:latin typeface="Homemade Apple"/>
                <a:ea typeface="Homemade Apple"/>
                <a:cs typeface="Homemade Apple"/>
                <a:sym typeface="Homemade Apple"/>
              </a:rPr>
              <a:t>werknemers</a:t>
            </a:r>
            <a:endParaRPr sz="1800" dirty="0">
              <a:latin typeface="Homemade Apple"/>
              <a:ea typeface="Homemade Apple"/>
              <a:cs typeface="Homemade Apple"/>
              <a:sym typeface="Homemade Apple"/>
            </a:endParaRPr>
          </a:p>
        </p:txBody>
      </p:sp>
      <p:sp>
        <p:nvSpPr>
          <p:cNvPr id="190" name="Google Shape;190;p26"/>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3</a:t>
            </a:fld>
            <a:endParaRPr/>
          </a:p>
        </p:txBody>
      </p:sp>
      <p:pic>
        <p:nvPicPr>
          <p:cNvPr id="9" name="Graphic 8">
            <a:extLst>
              <a:ext uri="{FF2B5EF4-FFF2-40B4-BE49-F238E27FC236}">
                <a16:creationId xmlns:a16="http://schemas.microsoft.com/office/drawing/2014/main" id="{2A581B82-A21F-4473-A4B3-7049370C95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0895" y="725103"/>
            <a:ext cx="3709960" cy="1046399"/>
          </a:xfrm>
          <a:prstGeom prst="rect">
            <a:avLst/>
          </a:prstGeom>
        </p:spPr>
      </p:pic>
    </p:spTree>
    <p:extLst>
      <p:ext uri="{BB962C8B-B14F-4D97-AF65-F5344CB8AC3E}">
        <p14:creationId xmlns:p14="http://schemas.microsoft.com/office/powerpoint/2010/main" val="3118030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83"/>
        <p:cNvGrpSpPr/>
        <p:nvPr/>
      </p:nvGrpSpPr>
      <p:grpSpPr>
        <a:xfrm>
          <a:off x="0" y="0"/>
          <a:ext cx="0" cy="0"/>
          <a:chOff x="0" y="0"/>
          <a:chExt cx="0" cy="0"/>
        </a:xfrm>
      </p:grpSpPr>
      <p:sp>
        <p:nvSpPr>
          <p:cNvPr id="185" name="Google Shape;185;p26"/>
          <p:cNvSpPr txBox="1">
            <a:spLocks noGrp="1"/>
          </p:cNvSpPr>
          <p:nvPr>
            <p:ph type="subTitle" idx="4294967295"/>
          </p:nvPr>
        </p:nvSpPr>
        <p:spPr>
          <a:xfrm>
            <a:off x="3070650" y="1965872"/>
            <a:ext cx="6050700" cy="617700"/>
          </a:xfrm>
          <a:prstGeom prst="rect">
            <a:avLst/>
          </a:prstGeom>
        </p:spPr>
        <p:txBody>
          <a:bodyPr spcFirstLastPara="1" wrap="square" lIns="91425" tIns="91425" rIns="91425" bIns="91425" anchor="t" anchorCtr="0">
            <a:noAutofit/>
          </a:bodyPr>
          <a:lstStyle/>
          <a:p>
            <a:pPr marL="0" indent="0" algn="ctr">
              <a:buNone/>
            </a:pPr>
            <a:r>
              <a:rPr lang="nl-NL" sz="1800" dirty="0">
                <a:latin typeface="Homemade Apple"/>
                <a:ea typeface="Homemade Apple"/>
                <a:cs typeface="Homemade Apple"/>
                <a:sym typeface="Homemade Apple"/>
              </a:rPr>
              <a:t>klant + externe opdrachtgever</a:t>
            </a:r>
            <a:endParaRPr sz="1800" dirty="0">
              <a:latin typeface="Homemade Apple"/>
              <a:ea typeface="Homemade Apple"/>
              <a:cs typeface="Homemade Apple"/>
              <a:sym typeface="Homemade Apple"/>
            </a:endParaRPr>
          </a:p>
        </p:txBody>
      </p:sp>
      <p:sp>
        <p:nvSpPr>
          <p:cNvPr id="186" name="Google Shape;186;p26"/>
          <p:cNvSpPr txBox="1">
            <a:spLocks noGrp="1"/>
          </p:cNvSpPr>
          <p:nvPr>
            <p:ph type="ctrTitle" idx="4294967295"/>
          </p:nvPr>
        </p:nvSpPr>
        <p:spPr>
          <a:xfrm>
            <a:off x="3070650" y="4475225"/>
            <a:ext cx="6050700" cy="1193400"/>
          </a:xfrm>
          <a:prstGeom prst="rect">
            <a:avLst/>
          </a:prstGeom>
        </p:spPr>
        <p:txBody>
          <a:bodyPr spcFirstLastPara="1" wrap="square" lIns="91425" tIns="91425" rIns="91425" bIns="91425" anchor="ctr" anchorCtr="0">
            <a:noAutofit/>
          </a:bodyPr>
          <a:lstStyle/>
          <a:p>
            <a:r>
              <a:rPr lang="en" sz="6000" b="1" dirty="0">
                <a:latin typeface="Raleway"/>
                <a:ea typeface="Raleway"/>
                <a:cs typeface="Raleway"/>
                <a:sym typeface="Raleway"/>
              </a:rPr>
              <a:t>3</a:t>
            </a:r>
            <a:endParaRPr sz="6000" b="1" dirty="0">
              <a:latin typeface="Raleway"/>
              <a:ea typeface="Raleway"/>
              <a:cs typeface="Raleway"/>
              <a:sym typeface="Raleway"/>
            </a:endParaRPr>
          </a:p>
        </p:txBody>
      </p:sp>
      <p:sp>
        <p:nvSpPr>
          <p:cNvPr id="187" name="Google Shape;187;p26"/>
          <p:cNvSpPr txBox="1">
            <a:spLocks noGrp="1"/>
          </p:cNvSpPr>
          <p:nvPr>
            <p:ph type="subTitle" idx="4294967295"/>
          </p:nvPr>
        </p:nvSpPr>
        <p:spPr>
          <a:xfrm>
            <a:off x="3070650" y="5416772"/>
            <a:ext cx="6050700" cy="617700"/>
          </a:xfrm>
          <a:prstGeom prst="rect">
            <a:avLst/>
          </a:prstGeom>
        </p:spPr>
        <p:txBody>
          <a:bodyPr spcFirstLastPara="1" wrap="square" lIns="91425" tIns="91425" rIns="91425" bIns="91425" anchor="t" anchorCtr="0">
            <a:noAutofit/>
          </a:bodyPr>
          <a:lstStyle/>
          <a:p>
            <a:pPr marL="0" indent="0" algn="ctr">
              <a:buNone/>
            </a:pPr>
            <a:r>
              <a:rPr lang="nl-NL" sz="1800" dirty="0">
                <a:latin typeface="Homemade Apple"/>
                <a:ea typeface="Homemade Apple"/>
                <a:cs typeface="Homemade Apple"/>
                <a:sym typeface="Homemade Apple"/>
              </a:rPr>
              <a:t>man sterke directie</a:t>
            </a:r>
            <a:endParaRPr sz="1800" dirty="0">
              <a:latin typeface="Homemade Apple"/>
              <a:ea typeface="Homemade Apple"/>
              <a:cs typeface="Homemade Apple"/>
              <a:sym typeface="Homemade Apple"/>
            </a:endParaRPr>
          </a:p>
        </p:txBody>
      </p:sp>
      <p:sp>
        <p:nvSpPr>
          <p:cNvPr id="188" name="Google Shape;188;p26"/>
          <p:cNvSpPr txBox="1">
            <a:spLocks noGrp="1"/>
          </p:cNvSpPr>
          <p:nvPr>
            <p:ph type="ctrTitle" idx="4294967295"/>
          </p:nvPr>
        </p:nvSpPr>
        <p:spPr>
          <a:xfrm>
            <a:off x="3070650" y="2779638"/>
            <a:ext cx="6050700" cy="1193400"/>
          </a:xfrm>
          <a:prstGeom prst="rect">
            <a:avLst/>
          </a:prstGeom>
        </p:spPr>
        <p:txBody>
          <a:bodyPr spcFirstLastPara="1" wrap="square" lIns="91425" tIns="91425" rIns="91425" bIns="91425" anchor="ctr" anchorCtr="0">
            <a:noAutofit/>
          </a:bodyPr>
          <a:lstStyle/>
          <a:p>
            <a:r>
              <a:rPr lang="en" sz="6000" b="1" dirty="0">
                <a:latin typeface="Raleway"/>
                <a:ea typeface="Raleway"/>
                <a:cs typeface="Raleway"/>
                <a:sym typeface="Raleway"/>
              </a:rPr>
              <a:t>90.000</a:t>
            </a:r>
            <a:endParaRPr sz="6000" b="1" dirty="0">
              <a:latin typeface="Raleway"/>
              <a:ea typeface="Raleway"/>
              <a:cs typeface="Raleway"/>
              <a:sym typeface="Raleway"/>
            </a:endParaRPr>
          </a:p>
        </p:txBody>
      </p:sp>
      <p:sp>
        <p:nvSpPr>
          <p:cNvPr id="189" name="Google Shape;189;p26"/>
          <p:cNvSpPr txBox="1">
            <a:spLocks noGrp="1"/>
          </p:cNvSpPr>
          <p:nvPr>
            <p:ph type="subTitle" idx="4294967295"/>
          </p:nvPr>
        </p:nvSpPr>
        <p:spPr>
          <a:xfrm>
            <a:off x="3070650" y="3721184"/>
            <a:ext cx="6050700" cy="617700"/>
          </a:xfrm>
          <a:prstGeom prst="rect">
            <a:avLst/>
          </a:prstGeom>
        </p:spPr>
        <p:txBody>
          <a:bodyPr spcFirstLastPara="1" wrap="square" lIns="91425" tIns="91425" rIns="91425" bIns="91425" anchor="t" anchorCtr="0">
            <a:noAutofit/>
          </a:bodyPr>
          <a:lstStyle/>
          <a:p>
            <a:pPr marL="0" indent="0" algn="ctr">
              <a:buNone/>
            </a:pPr>
            <a:r>
              <a:rPr lang="nl-NL" sz="1800" dirty="0">
                <a:latin typeface="Homemade Apple"/>
                <a:ea typeface="Homemade Apple"/>
                <a:cs typeface="Homemade Apple"/>
                <a:sym typeface="Homemade Apple"/>
              </a:rPr>
              <a:t>festivalbezoekers</a:t>
            </a:r>
            <a:endParaRPr sz="1800" dirty="0">
              <a:latin typeface="Homemade Apple"/>
              <a:ea typeface="Homemade Apple"/>
              <a:cs typeface="Homemade Apple"/>
              <a:sym typeface="Homemade Apple"/>
            </a:endParaRPr>
          </a:p>
        </p:txBody>
      </p:sp>
      <p:sp>
        <p:nvSpPr>
          <p:cNvPr id="190" name="Google Shape;190;p26"/>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4</a:t>
            </a:fld>
            <a:endParaRPr/>
          </a:p>
        </p:txBody>
      </p:sp>
      <p:pic>
        <p:nvPicPr>
          <p:cNvPr id="3" name="Picture 2">
            <a:extLst>
              <a:ext uri="{FF2B5EF4-FFF2-40B4-BE49-F238E27FC236}">
                <a16:creationId xmlns:a16="http://schemas.microsoft.com/office/drawing/2014/main" id="{35DACE54-66C1-4D69-89DB-375E2D1D7D51}"/>
              </a:ext>
            </a:extLst>
          </p:cNvPr>
          <p:cNvPicPr>
            <a:picLocks noChangeAspect="1"/>
          </p:cNvPicPr>
          <p:nvPr/>
        </p:nvPicPr>
        <p:blipFill>
          <a:blip r:embed="rId4"/>
          <a:stretch>
            <a:fillRect/>
          </a:stretch>
        </p:blipFill>
        <p:spPr>
          <a:xfrm>
            <a:off x="5494435" y="429818"/>
            <a:ext cx="1202880" cy="1611320"/>
          </a:xfrm>
          <a:prstGeom prst="rect">
            <a:avLst/>
          </a:prstGeom>
        </p:spPr>
      </p:pic>
    </p:spTree>
    <p:extLst>
      <p:ext uri="{BB962C8B-B14F-4D97-AF65-F5344CB8AC3E}">
        <p14:creationId xmlns:p14="http://schemas.microsoft.com/office/powerpoint/2010/main" val="270682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endParaRPr dirty="0"/>
          </a:p>
          <a:p>
            <a:r>
              <a:rPr lang="nl-NL" dirty="0"/>
              <a:t>Vraag van de klant:</a:t>
            </a:r>
            <a:endParaRPr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probleemstelling &amp; doelen</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5</a:t>
            </a:fld>
            <a:endParaRPr/>
          </a:p>
        </p:txBody>
      </p:sp>
    </p:spTree>
    <p:extLst>
      <p:ext uri="{BB962C8B-B14F-4D97-AF65-F5344CB8AC3E}">
        <p14:creationId xmlns:p14="http://schemas.microsoft.com/office/powerpoint/2010/main" val="3838287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en-US" dirty="0"/>
              <a:t>p</a:t>
            </a:r>
            <a:r>
              <a:rPr lang="nl-NL" dirty="0" err="1"/>
              <a:t>roblemen</a:t>
            </a:r>
            <a:endParaRPr dirty="0"/>
          </a:p>
        </p:txBody>
      </p:sp>
      <p:sp>
        <p:nvSpPr>
          <p:cNvPr id="100" name="Google Shape;100;p16"/>
          <p:cNvSpPr txBox="1">
            <a:spLocks noGrp="1"/>
          </p:cNvSpPr>
          <p:nvPr>
            <p:ph type="body" idx="1"/>
          </p:nvPr>
        </p:nvSpPr>
        <p:spPr>
          <a:xfrm>
            <a:off x="2669875" y="1653370"/>
            <a:ext cx="6852000" cy="4319700"/>
          </a:xfrm>
          <a:prstGeom prst="rect">
            <a:avLst/>
          </a:prstGeom>
        </p:spPr>
        <p:txBody>
          <a:bodyPr spcFirstLastPara="1" wrap="square" lIns="91425" tIns="91425" rIns="91425" bIns="91425" anchor="t" anchorCtr="0">
            <a:noAutofit/>
          </a:bodyPr>
          <a:lstStyle/>
          <a:p>
            <a:r>
              <a:rPr lang="en-US" sz="2400" dirty="0" err="1"/>
              <a:t>Groeiende</a:t>
            </a:r>
            <a:r>
              <a:rPr lang="en-US" sz="2400" dirty="0"/>
              <a:t> </a:t>
            </a:r>
            <a:r>
              <a:rPr lang="en-US" sz="2400" dirty="0" err="1"/>
              <a:t>concurentie</a:t>
            </a:r>
            <a:r>
              <a:rPr lang="en-US" sz="2400" dirty="0"/>
              <a:t> </a:t>
            </a:r>
            <a:r>
              <a:rPr lang="en-US" sz="2400" dirty="0" err="1"/>
              <a:t>onder</a:t>
            </a:r>
            <a:r>
              <a:rPr lang="en-US" sz="2400" dirty="0"/>
              <a:t> de festivals.</a:t>
            </a:r>
          </a:p>
          <a:p>
            <a:endParaRPr lang="en-US" sz="2400" dirty="0"/>
          </a:p>
          <a:p>
            <a:pPr>
              <a:spcBef>
                <a:spcPts val="0"/>
              </a:spcBef>
            </a:pPr>
            <a:r>
              <a:rPr lang="en-US" sz="2400" dirty="0" err="1"/>
              <a:t>Bezoekers</a:t>
            </a:r>
            <a:r>
              <a:rPr lang="en-US" sz="2400" dirty="0"/>
              <a:t> </a:t>
            </a:r>
            <a:r>
              <a:rPr lang="en-US" sz="2400" dirty="0" err="1"/>
              <a:t>hebben</a:t>
            </a:r>
            <a:r>
              <a:rPr lang="en-US" sz="2400" dirty="0"/>
              <a:t> </a:t>
            </a:r>
            <a:r>
              <a:rPr lang="en-US" sz="2400" dirty="0" err="1"/>
              <a:t>ergernissen</a:t>
            </a:r>
            <a:r>
              <a:rPr lang="en-US" sz="2400" dirty="0"/>
              <a:t> op festivals.</a:t>
            </a:r>
          </a:p>
          <a:p>
            <a:pPr>
              <a:spcBef>
                <a:spcPts val="0"/>
              </a:spcBef>
            </a:pPr>
            <a:endParaRPr lang="en-US" sz="2400" dirty="0"/>
          </a:p>
          <a:p>
            <a:pPr>
              <a:spcBef>
                <a:spcPts val="0"/>
              </a:spcBef>
            </a:pPr>
            <a:r>
              <a:rPr lang="en-US" sz="2400" dirty="0"/>
              <a:t>Paaspop </a:t>
            </a:r>
            <a:r>
              <a:rPr lang="en-US" sz="2400" dirty="0" err="1"/>
              <a:t>weet</a:t>
            </a:r>
            <a:r>
              <a:rPr lang="en-US" sz="2400" dirty="0"/>
              <a:t> </a:t>
            </a:r>
            <a:r>
              <a:rPr lang="en-US" sz="2400" dirty="0" err="1"/>
              <a:t>niet</a:t>
            </a:r>
            <a:r>
              <a:rPr lang="en-US" sz="2400" dirty="0"/>
              <a:t> of </a:t>
            </a:r>
            <a:r>
              <a:rPr lang="en-US" sz="2400" dirty="0" err="1"/>
              <a:t>een</a:t>
            </a:r>
            <a:r>
              <a:rPr lang="en-US" sz="2400" dirty="0"/>
              <a:t> </a:t>
            </a:r>
            <a:r>
              <a:rPr lang="en-US" sz="2400" dirty="0" err="1"/>
              <a:t>mobiele</a:t>
            </a:r>
            <a:r>
              <a:rPr lang="en-US" sz="2400" dirty="0"/>
              <a:t> app </a:t>
            </a:r>
            <a:r>
              <a:rPr lang="en-US" sz="2400" dirty="0" err="1"/>
              <a:t>een</a:t>
            </a:r>
            <a:r>
              <a:rPr lang="en-US" sz="2400" dirty="0"/>
              <a:t> </a:t>
            </a:r>
            <a:r>
              <a:rPr lang="en-US" sz="2400" dirty="0" err="1"/>
              <a:t>positief</a:t>
            </a:r>
            <a:r>
              <a:rPr lang="en-US" sz="2400" dirty="0"/>
              <a:t> effect </a:t>
            </a:r>
            <a:r>
              <a:rPr lang="en-US" sz="2400" dirty="0" err="1"/>
              <a:t>zal</a:t>
            </a:r>
            <a:r>
              <a:rPr lang="en-US" sz="2400" dirty="0"/>
              <a:t> </a:t>
            </a:r>
            <a:r>
              <a:rPr lang="en-US" sz="2400" dirty="0" err="1"/>
              <a:t>hebben</a:t>
            </a:r>
            <a:r>
              <a:rPr lang="en-US" sz="2400" dirty="0"/>
              <a:t>.</a:t>
            </a:r>
          </a:p>
        </p:txBody>
      </p:sp>
      <p:sp>
        <p:nvSpPr>
          <p:cNvPr id="101" name="Google Shape;101;p16"/>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8000"/>
          </a:stretch>
        </a:blipFill>
        <a:effectLst/>
      </p:bgPr>
    </p:bg>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en-US" dirty="0" err="1"/>
              <a:t>Oplossingen</a:t>
            </a:r>
            <a:r>
              <a:rPr lang="en-US" dirty="0"/>
              <a:t> &amp; </a:t>
            </a:r>
            <a:r>
              <a:rPr lang="en-US" dirty="0" err="1"/>
              <a:t>doelstellingen</a:t>
            </a:r>
            <a:endParaRPr dirty="0"/>
          </a:p>
        </p:txBody>
      </p:sp>
      <p:sp>
        <p:nvSpPr>
          <p:cNvPr id="100" name="Google Shape;100;p16"/>
          <p:cNvSpPr txBox="1">
            <a:spLocks noGrp="1"/>
          </p:cNvSpPr>
          <p:nvPr>
            <p:ph type="body" idx="1"/>
          </p:nvPr>
        </p:nvSpPr>
        <p:spPr>
          <a:xfrm>
            <a:off x="2669875" y="1653370"/>
            <a:ext cx="6852000" cy="4319700"/>
          </a:xfrm>
          <a:prstGeom prst="rect">
            <a:avLst/>
          </a:prstGeom>
        </p:spPr>
        <p:txBody>
          <a:bodyPr spcFirstLastPara="1" wrap="square" lIns="91425" tIns="91425" rIns="91425" bIns="91425" anchor="t" anchorCtr="0">
            <a:noAutofit/>
          </a:bodyPr>
          <a:lstStyle/>
          <a:p>
            <a:r>
              <a:rPr lang="en-US" sz="2400" dirty="0" err="1"/>
              <a:t>Bezoekers</a:t>
            </a:r>
            <a:r>
              <a:rPr lang="en-US" sz="2400" dirty="0"/>
              <a:t> </a:t>
            </a:r>
            <a:r>
              <a:rPr lang="en-US" sz="2400" dirty="0" err="1"/>
              <a:t>binden</a:t>
            </a:r>
            <a:r>
              <a:rPr lang="en-US" sz="2400" dirty="0"/>
              <a:t> </a:t>
            </a:r>
            <a:r>
              <a:rPr lang="en-US" sz="2400" dirty="0" err="1"/>
              <a:t>aan</a:t>
            </a:r>
            <a:r>
              <a:rPr lang="en-US" sz="2400" dirty="0"/>
              <a:t> het festival.</a:t>
            </a:r>
          </a:p>
          <a:p>
            <a:endParaRPr lang="en-US" sz="2400" dirty="0"/>
          </a:p>
          <a:p>
            <a:pPr>
              <a:spcBef>
                <a:spcPts val="0"/>
              </a:spcBef>
            </a:pPr>
            <a:r>
              <a:rPr lang="en-US" sz="2400" dirty="0" err="1"/>
              <a:t>Ergernissen</a:t>
            </a:r>
            <a:r>
              <a:rPr lang="en-US" sz="2400" dirty="0"/>
              <a:t> van </a:t>
            </a:r>
            <a:r>
              <a:rPr lang="en-US" sz="2400" dirty="0" err="1"/>
              <a:t>bezoekers</a:t>
            </a:r>
            <a:r>
              <a:rPr lang="en-US" sz="2400" dirty="0"/>
              <a:t> </a:t>
            </a:r>
            <a:r>
              <a:rPr lang="en-US" sz="2400" dirty="0" err="1"/>
              <a:t>weghalen</a:t>
            </a:r>
            <a:r>
              <a:rPr lang="en-US" sz="2400" dirty="0"/>
              <a:t>.</a:t>
            </a:r>
          </a:p>
          <a:p>
            <a:pPr>
              <a:spcBef>
                <a:spcPts val="0"/>
              </a:spcBef>
            </a:pPr>
            <a:endParaRPr lang="en-US" sz="2400" dirty="0"/>
          </a:p>
          <a:p>
            <a:pPr>
              <a:spcBef>
                <a:spcPts val="0"/>
              </a:spcBef>
            </a:pPr>
            <a:r>
              <a:rPr lang="en-US" sz="2400" dirty="0" err="1"/>
              <a:t>Onderzoek</a:t>
            </a:r>
            <a:r>
              <a:rPr lang="en-US" sz="2400" dirty="0"/>
              <a:t> doe </a:t>
            </a:r>
            <a:r>
              <a:rPr lang="en-US" sz="2400" dirty="0" err="1"/>
              <a:t>naar</a:t>
            </a:r>
            <a:r>
              <a:rPr lang="en-US" sz="2400" dirty="0"/>
              <a:t> het effect van </a:t>
            </a:r>
            <a:r>
              <a:rPr lang="en-US" sz="2400" dirty="0" err="1"/>
              <a:t>een</a:t>
            </a:r>
            <a:r>
              <a:rPr lang="en-US" sz="2400" dirty="0"/>
              <a:t> </a:t>
            </a:r>
            <a:r>
              <a:rPr lang="en-US" sz="2400" dirty="0" err="1"/>
              <a:t>mobiele</a:t>
            </a:r>
            <a:r>
              <a:rPr lang="en-US" sz="2400" dirty="0"/>
              <a:t> app op het festival.</a:t>
            </a:r>
          </a:p>
        </p:txBody>
      </p:sp>
      <p:sp>
        <p:nvSpPr>
          <p:cNvPr id="101" name="Google Shape;101;p16"/>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7</a:t>
            </a:fld>
            <a:endParaRPr/>
          </a:p>
        </p:txBody>
      </p:sp>
    </p:spTree>
    <p:extLst>
      <p:ext uri="{BB962C8B-B14F-4D97-AF65-F5344CB8AC3E}">
        <p14:creationId xmlns:p14="http://schemas.microsoft.com/office/powerpoint/2010/main" val="243647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t="-13000" b="-9000"/>
          </a:stretch>
        </a:blipFill>
        <a:effectLst/>
      </p:bgPr>
    </p:bg>
    <p:spTree>
      <p:nvGrpSpPr>
        <p:cNvPr id="1" name="Shape 105"/>
        <p:cNvGrpSpPr/>
        <p:nvPr/>
      </p:nvGrpSpPr>
      <p:grpSpPr>
        <a:xfrm>
          <a:off x="0" y="0"/>
          <a:ext cx="0" cy="0"/>
          <a:chOff x="0" y="0"/>
          <a:chExt cx="0" cy="0"/>
        </a:xfrm>
      </p:grpSpPr>
      <p:sp>
        <p:nvSpPr>
          <p:cNvPr id="106" name="Google Shape;106;p17"/>
          <p:cNvSpPr txBox="1">
            <a:spLocks noGrp="1"/>
          </p:cNvSpPr>
          <p:nvPr>
            <p:ph type="ctrTitle" idx="4294967295"/>
          </p:nvPr>
        </p:nvSpPr>
        <p:spPr>
          <a:xfrm>
            <a:off x="3243255" y="2278050"/>
            <a:ext cx="7772400" cy="1546500"/>
          </a:xfrm>
          <a:prstGeom prst="rect">
            <a:avLst/>
          </a:prstGeom>
        </p:spPr>
        <p:txBody>
          <a:bodyPr spcFirstLastPara="1" wrap="square" lIns="91425" tIns="91425" rIns="91425" bIns="91425" anchor="ctr" anchorCtr="0">
            <a:noAutofit/>
          </a:bodyPr>
          <a:lstStyle/>
          <a:p>
            <a:r>
              <a:rPr lang="en-US" sz="4800" dirty="0"/>
              <a:t>i</a:t>
            </a:r>
            <a:r>
              <a:rPr lang="nl-NL" sz="4800" dirty="0" err="1"/>
              <a:t>dee</a:t>
            </a:r>
            <a:r>
              <a:rPr lang="nl-NL" sz="4800" dirty="0"/>
              <a:t> van de klant</a:t>
            </a:r>
            <a:endParaRPr sz="4800" dirty="0"/>
          </a:p>
        </p:txBody>
      </p:sp>
      <p:sp>
        <p:nvSpPr>
          <p:cNvPr id="107" name="Google Shape;107;p17"/>
          <p:cNvSpPr txBox="1">
            <a:spLocks noGrp="1"/>
          </p:cNvSpPr>
          <p:nvPr>
            <p:ph type="subTitle" idx="4294967295"/>
          </p:nvPr>
        </p:nvSpPr>
        <p:spPr>
          <a:xfrm>
            <a:off x="4147127" y="3628800"/>
            <a:ext cx="5075430" cy="1046400"/>
          </a:xfrm>
          <a:prstGeom prst="rect">
            <a:avLst/>
          </a:prstGeom>
        </p:spPr>
        <p:txBody>
          <a:bodyPr spcFirstLastPara="1" wrap="square" lIns="91425" tIns="91425" rIns="91425" bIns="91425" anchor="t" anchorCtr="0">
            <a:noAutofit/>
          </a:bodyPr>
          <a:lstStyle/>
          <a:p>
            <a:pPr marL="0" indent="0" algn="ctr">
              <a:buNone/>
            </a:pPr>
            <a:r>
              <a:rPr lang="en-US" sz="2000" dirty="0" err="1"/>
              <a:t>Onderzoek</a:t>
            </a:r>
            <a:r>
              <a:rPr lang="en-US" sz="2000" dirty="0"/>
              <a:t> </a:t>
            </a:r>
            <a:r>
              <a:rPr lang="en-US" sz="2000" dirty="0" err="1"/>
              <a:t>doen</a:t>
            </a:r>
            <a:r>
              <a:rPr lang="en-US" sz="2000" dirty="0"/>
              <a:t> </a:t>
            </a:r>
            <a:r>
              <a:rPr lang="en-US" sz="2000" dirty="0" err="1"/>
              <a:t>naar</a:t>
            </a:r>
            <a:r>
              <a:rPr lang="en-US" sz="2000" dirty="0"/>
              <a:t> </a:t>
            </a:r>
            <a:r>
              <a:rPr lang="en-US" sz="2000" dirty="0" err="1"/>
              <a:t>een</a:t>
            </a:r>
            <a:r>
              <a:rPr lang="en-US" sz="2000" dirty="0"/>
              <a:t> </a:t>
            </a:r>
            <a:r>
              <a:rPr lang="en-US" sz="2000" dirty="0" err="1"/>
              <a:t>mobiele</a:t>
            </a:r>
            <a:r>
              <a:rPr lang="en-US" sz="2000" dirty="0"/>
              <a:t> </a:t>
            </a:r>
            <a:r>
              <a:rPr lang="en-US" sz="2000" dirty="0" err="1"/>
              <a:t>applicatie</a:t>
            </a:r>
            <a:r>
              <a:rPr lang="en-US" sz="2000" dirty="0"/>
              <a:t> om </a:t>
            </a:r>
            <a:r>
              <a:rPr lang="en-US" sz="2000" dirty="0" err="1"/>
              <a:t>te</a:t>
            </a:r>
            <a:r>
              <a:rPr lang="en-US" sz="2000" dirty="0"/>
              <a:t> </a:t>
            </a:r>
            <a:r>
              <a:rPr lang="en-US" sz="2000" dirty="0" err="1"/>
              <a:t>kijken</a:t>
            </a:r>
            <a:r>
              <a:rPr lang="en-US" sz="2000" dirty="0"/>
              <a:t> wat </a:t>
            </a:r>
            <a:r>
              <a:rPr lang="en-US" sz="2000" dirty="0" err="1"/>
              <a:t>voor</a:t>
            </a:r>
            <a:r>
              <a:rPr lang="en-US" sz="2000" dirty="0"/>
              <a:t> </a:t>
            </a:r>
            <a:r>
              <a:rPr lang="en-US" sz="2000" dirty="0" err="1"/>
              <a:t>rol</a:t>
            </a:r>
            <a:r>
              <a:rPr lang="en-US" sz="2000" dirty="0"/>
              <a:t> </a:t>
            </a:r>
            <a:r>
              <a:rPr lang="en-US" sz="2000" dirty="0" err="1"/>
              <a:t>dat</a:t>
            </a:r>
            <a:r>
              <a:rPr lang="en-US" sz="2000" dirty="0"/>
              <a:t> </a:t>
            </a:r>
            <a:r>
              <a:rPr lang="en-US" sz="2000" dirty="0" err="1"/>
              <a:t>kan</a:t>
            </a:r>
            <a:r>
              <a:rPr lang="en-US" sz="2000" dirty="0"/>
              <a:t> </a:t>
            </a:r>
            <a:r>
              <a:rPr lang="en-US" sz="2000" dirty="0" err="1"/>
              <a:t>spelen</a:t>
            </a:r>
            <a:r>
              <a:rPr lang="en-US" sz="2000" dirty="0"/>
              <a:t> op Paaspop 2019</a:t>
            </a:r>
          </a:p>
        </p:txBody>
      </p:sp>
      <p:sp>
        <p:nvSpPr>
          <p:cNvPr id="108" name="Google Shape;108;p17"/>
          <p:cNvSpPr/>
          <p:nvPr/>
        </p:nvSpPr>
        <p:spPr>
          <a:xfrm>
            <a:off x="3773407" y="1556635"/>
            <a:ext cx="5449150" cy="3412600"/>
          </a:xfrm>
          <a:custGeom>
            <a:avLst/>
            <a:gdLst/>
            <a:ahLst/>
            <a:cxnLst/>
            <a:rect l="l" t="t" r="r" b="b"/>
            <a:pathLst>
              <a:path w="217966" h="136504" extrusionOk="0">
                <a:moveTo>
                  <a:pt x="134084" y="36957"/>
                </a:moveTo>
                <a:cubicBezTo>
                  <a:pt x="111060" y="41754"/>
                  <a:pt x="71532" y="43758"/>
                  <a:pt x="65342" y="21069"/>
                </a:cubicBezTo>
                <a:cubicBezTo>
                  <a:pt x="63408" y="13980"/>
                  <a:pt x="68316" y="4183"/>
                  <a:pt x="75070" y="1289"/>
                </a:cubicBezTo>
                <a:cubicBezTo>
                  <a:pt x="79540" y="-627"/>
                  <a:pt x="85016" y="-152"/>
                  <a:pt x="89661" y="1289"/>
                </a:cubicBezTo>
                <a:cubicBezTo>
                  <a:pt x="97022" y="3573"/>
                  <a:pt x="100737" y="15340"/>
                  <a:pt x="98416" y="22690"/>
                </a:cubicBezTo>
                <a:cubicBezTo>
                  <a:pt x="92031" y="42904"/>
                  <a:pt x="56316" y="27785"/>
                  <a:pt x="35187" y="29499"/>
                </a:cubicBezTo>
                <a:cubicBezTo>
                  <a:pt x="22546" y="30524"/>
                  <a:pt x="7785" y="36963"/>
                  <a:pt x="2113" y="48306"/>
                </a:cubicBezTo>
                <a:cubicBezTo>
                  <a:pt x="-505" y="53541"/>
                  <a:pt x="-290" y="60069"/>
                  <a:pt x="815" y="65816"/>
                </a:cubicBezTo>
                <a:cubicBezTo>
                  <a:pt x="3945" y="82096"/>
                  <a:pt x="31257" y="81782"/>
                  <a:pt x="47833" y="82029"/>
                </a:cubicBezTo>
                <a:cubicBezTo>
                  <a:pt x="85779" y="82595"/>
                  <a:pt x="123580" y="68977"/>
                  <a:pt x="161322" y="72949"/>
                </a:cubicBezTo>
                <a:cubicBezTo>
                  <a:pt x="180986" y="75018"/>
                  <a:pt x="206240" y="80754"/>
                  <a:pt x="214824" y="98566"/>
                </a:cubicBezTo>
                <a:cubicBezTo>
                  <a:pt x="218869" y="106960"/>
                  <a:pt x="219605" y="120005"/>
                  <a:pt x="212878" y="126452"/>
                </a:cubicBezTo>
                <a:cubicBezTo>
                  <a:pt x="205283" y="133731"/>
                  <a:pt x="203637" y="131478"/>
                  <a:pt x="194396" y="136504"/>
                </a:cubicBezTo>
              </a:path>
            </a:pathLst>
          </a:custGeom>
          <a:noFill/>
          <a:ln w="19050" cap="rnd" cmpd="sng">
            <a:solidFill>
              <a:srgbClr val="FFFFFF"/>
            </a:solidFill>
            <a:prstDash val="dash"/>
            <a:round/>
            <a:headEnd type="none" w="med" len="med"/>
            <a:tailEnd type="none" w="med" len="med"/>
          </a:ln>
        </p:spPr>
      </p:sp>
      <p:sp>
        <p:nvSpPr>
          <p:cNvPr id="109" name="Google Shape;109;p17"/>
          <p:cNvSpPr/>
          <p:nvPr/>
        </p:nvSpPr>
        <p:spPr>
          <a:xfrm>
            <a:off x="7129455" y="1566903"/>
            <a:ext cx="985004" cy="959402"/>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10" name="Google Shape;110;p1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r>
              <a:rPr lang="en-US" dirty="0"/>
              <a:t>Het </a:t>
            </a:r>
            <a:r>
              <a:rPr lang="en-US" dirty="0" err="1"/>
              <a:t>proces</a:t>
            </a:r>
            <a:r>
              <a:rPr lang="en-US" dirty="0"/>
              <a:t>:</a:t>
            </a:r>
            <a:endParaRPr lang="nl-NL"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ingedeeld in hoofdfasen</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9</a:t>
            </a:fld>
            <a:endParaRPr/>
          </a:p>
        </p:txBody>
      </p:sp>
    </p:spTree>
    <p:extLst>
      <p:ext uri="{BB962C8B-B14F-4D97-AF65-F5344CB8AC3E}">
        <p14:creationId xmlns:p14="http://schemas.microsoft.com/office/powerpoint/2010/main" val="3283687624"/>
      </p:ext>
    </p:extLst>
  </p:cSld>
  <p:clrMapOvr>
    <a:masterClrMapping/>
  </p:clrMapOvr>
</p:sld>
</file>

<file path=ppt/theme/theme1.xml><?xml version="1.0" encoding="utf-8"?>
<a:theme xmlns:a="http://schemas.openxmlformats.org/drawingml/2006/main" name="Mirand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3772</Words>
  <Application>Microsoft Office PowerPoint</Application>
  <PresentationFormat>Widescreen</PresentationFormat>
  <Paragraphs>160</Paragraphs>
  <Slides>28</Slides>
  <Notes>28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Raleway</vt:lpstr>
      <vt:lpstr>Homemade Apple</vt:lpstr>
      <vt:lpstr>Arial</vt:lpstr>
      <vt:lpstr>Miranda template</vt:lpstr>
      <vt:lpstr>Afstudeerpresentatie Paaspop De Ultieme Festival App Merik Westerveld</vt:lpstr>
      <vt:lpstr>Betrokken bedrijven:</vt:lpstr>
      <vt:lpstr>50+</vt:lpstr>
      <vt:lpstr>3</vt:lpstr>
      <vt:lpstr> Vraag van de klant:</vt:lpstr>
      <vt:lpstr>problemen</vt:lpstr>
      <vt:lpstr>Oplossingen &amp; doelstellingen</vt:lpstr>
      <vt:lpstr>idee van de klant</vt:lpstr>
      <vt:lpstr>Het proces:</vt:lpstr>
      <vt:lpstr>gebruikte ontwikkel methode door het proces</vt:lpstr>
      <vt:lpstr>initialisatie en begin analyseren</vt:lpstr>
      <vt:lpstr>onderzoek</vt:lpstr>
      <vt:lpstr>ontwerpen en analyseren</vt:lpstr>
      <vt:lpstr>realiseren</vt:lpstr>
      <vt:lpstr>tijdens Paaspop 2019</vt:lpstr>
      <vt:lpstr>na Paaspop 2019 / afronden</vt:lpstr>
      <vt:lpstr>Het proces:</vt:lpstr>
      <vt:lpstr>enquête onderzoek</vt:lpstr>
      <vt:lpstr>functioneel ontwerp 1/3</vt:lpstr>
      <vt:lpstr>functioneel ontwerp 2/3</vt:lpstr>
      <vt:lpstr>functioneel ontwerp 3/3</vt:lpstr>
      <vt:lpstr>Klassendiagram &amp; ERD</vt:lpstr>
      <vt:lpstr>technisch ontwerp: clean architecture</vt:lpstr>
      <vt:lpstr>technisch ontwerp: CQS patroon</vt:lpstr>
      <vt:lpstr>technisch ontwerp: back-end low level</vt:lpstr>
      <vt:lpstr>technisch ontwerp: front-end low level</vt:lpstr>
      <vt:lpstr>Uiteindelijke resultaat: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Merik Westerveld</dc:creator>
  <cp:lastModifiedBy>Merik Westerveld</cp:lastModifiedBy>
  <cp:revision>125</cp:revision>
  <dcterms:modified xsi:type="dcterms:W3CDTF">2019-05-28T14:32:13Z</dcterms:modified>
</cp:coreProperties>
</file>